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Didact Gothic"/>
      <p:regular r:id="rId71"/>
    </p:embeddedFont>
    <p:embeddedFont>
      <p:font typeface="Average"/>
      <p:regular r:id="rId72"/>
    </p:embeddedFont>
    <p:embeddedFont>
      <p:font typeface="Oswald"/>
      <p:regular r:id="rId73"/>
      <p:bold r:id="rId74"/>
    </p:embeddedFont>
    <p:embeddedFont>
      <p:font typeface="DM Serif Display"/>
      <p:regular r:id="rId75"/>
      <p: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C3FA9F-A16D-416C-9DC8-E4D5EA6AE628}">
  <a:tblStyle styleId="{FBC3FA9F-A16D-416C-9DC8-E4D5EA6AE62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FDDF6B-4AC2-42FE-BEFF-7B863A7BC8F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swald-regular.fntdata"/><Relationship Id="rId72" Type="http://schemas.openxmlformats.org/officeDocument/2006/relationships/font" Target="fonts/Average-regular.fntdata"/><Relationship Id="rId31" Type="http://schemas.openxmlformats.org/officeDocument/2006/relationships/slide" Target="slides/slide25.xml"/><Relationship Id="rId75" Type="http://schemas.openxmlformats.org/officeDocument/2006/relationships/font" Target="fonts/DMSerifDisplay-regular.fntdata"/><Relationship Id="rId30" Type="http://schemas.openxmlformats.org/officeDocument/2006/relationships/slide" Target="slides/slide24.xml"/><Relationship Id="rId74" Type="http://schemas.openxmlformats.org/officeDocument/2006/relationships/font" Target="fonts/Oswald-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DMSerifDisplay-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DidactGothic-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1877050920304865"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1877050920304865"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rofile/Mallikarjuna-Pm/publication/348390803_Stock_Price_Prediction_Using_LSTM/links/5ffc6a23a6fdccdcb84a20f8/Stock-Price-Prediction-Using-LSTM.pdf"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8c0295b8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8c0295b8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bf02b4f9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bf02b4f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f8767442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f8767442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704b4d51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9704b4d51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c0295b81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c0295b81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8c0295b81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8c0295b81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c0295b81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c0295b81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bf02b4f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bf02b4f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c0295b8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c0295b8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1" marL="914400" rtl="0" algn="l">
              <a:lnSpc>
                <a:spcPct val="115000"/>
              </a:lnSpc>
              <a:spcBef>
                <a:spcPts val="500"/>
              </a:spcBef>
              <a:spcAft>
                <a:spcPts val="0"/>
              </a:spcAft>
              <a:buClr>
                <a:schemeClr val="dk1"/>
              </a:buClr>
              <a:buSzPts val="1700"/>
              <a:buFont typeface="Average"/>
              <a:buChar char="○"/>
            </a:pPr>
            <a:r>
              <a:rPr lang="en" sz="1700">
                <a:solidFill>
                  <a:schemeClr val="dk1"/>
                </a:solidFill>
                <a:latin typeface="Average"/>
                <a:ea typeface="Average"/>
                <a:cs typeface="Average"/>
                <a:sym typeface="Average"/>
              </a:rPr>
              <a:t>After using RFE on the set of principal components, the algorithm selected all 86 columns</a:t>
            </a:r>
            <a:endParaRPr sz="1700">
              <a:solidFill>
                <a:schemeClr val="dk1"/>
              </a:solidFill>
              <a:latin typeface="Average"/>
              <a:ea typeface="Average"/>
              <a:cs typeface="Average"/>
              <a:sym typeface="Average"/>
            </a:endParaRPr>
          </a:p>
          <a:p>
            <a:pPr indent="-336550" lvl="1" marL="914400" rtl="0" algn="l">
              <a:lnSpc>
                <a:spcPct val="115000"/>
              </a:lnSpc>
              <a:spcBef>
                <a:spcPts val="0"/>
              </a:spcBef>
              <a:spcAft>
                <a:spcPts val="0"/>
              </a:spcAft>
              <a:buClr>
                <a:schemeClr val="dk1"/>
              </a:buClr>
              <a:buSzPts val="1700"/>
              <a:buFont typeface="Average"/>
              <a:buChar char="○"/>
            </a:pPr>
            <a:r>
              <a:rPr lang="en" sz="1700">
                <a:solidFill>
                  <a:schemeClr val="dk1"/>
                </a:solidFill>
                <a:latin typeface="Average"/>
                <a:ea typeface="Average"/>
                <a:cs typeface="Average"/>
                <a:sym typeface="Average"/>
              </a:rPr>
              <a:t>Not able to reduce number of features this way</a:t>
            </a:r>
            <a:endParaRPr sz="1700">
              <a:solidFill>
                <a:schemeClr val="dk1"/>
              </a:solidFill>
              <a:latin typeface="Average"/>
              <a:ea typeface="Average"/>
              <a:cs typeface="Average"/>
              <a:sym typeface="Average"/>
            </a:endParaRPr>
          </a:p>
          <a:p>
            <a:pPr indent="-336550" lvl="2" marL="1371600" rtl="0" algn="l">
              <a:lnSpc>
                <a:spcPct val="115000"/>
              </a:lnSpc>
              <a:spcBef>
                <a:spcPts val="0"/>
              </a:spcBef>
              <a:spcAft>
                <a:spcPts val="0"/>
              </a:spcAft>
              <a:buClr>
                <a:schemeClr val="dk1"/>
              </a:buClr>
              <a:buSzPts val="1700"/>
              <a:buFont typeface="Average"/>
              <a:buChar char="■"/>
            </a:pPr>
            <a:r>
              <a:rPr lang="en" sz="1700">
                <a:solidFill>
                  <a:schemeClr val="dk1"/>
                </a:solidFill>
                <a:latin typeface="Average"/>
                <a:ea typeface="Average"/>
                <a:cs typeface="Average"/>
                <a:sym typeface="Average"/>
              </a:rPr>
              <a:t>Components with high variation not necessarily good for predicting the target variable.</a:t>
            </a:r>
            <a:endParaRPr sz="1700">
              <a:solidFill>
                <a:schemeClr val="dk1"/>
              </a:solidFill>
              <a:latin typeface="Average"/>
              <a:ea typeface="Average"/>
              <a:cs typeface="Average"/>
              <a:sym typeface="Averag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bf02b4f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9bf02b4f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7e9e9d61d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7e9e9d61d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c0295b81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8c0295b81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8c0295b81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8c0295b81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8c0295b81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8c0295b81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8c0295b81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8c0295b81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Surprisingly, it seems like our linear regression model has beat the Martingale series!</a:t>
            </a:r>
            <a:endParaRPr sz="1800">
              <a:solidFill>
                <a:schemeClr val="dk1"/>
              </a:solidFill>
              <a:latin typeface="Average"/>
              <a:ea typeface="Average"/>
              <a:cs typeface="Average"/>
              <a:sym typeface="Average"/>
            </a:endParaRPr>
          </a:p>
          <a:p>
            <a:pPr indent="-342900" lvl="0" marL="914400" rtl="0" algn="just">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However, this result may not be consistent</a:t>
            </a:r>
            <a:endParaRPr sz="1800">
              <a:solidFill>
                <a:schemeClr val="dk1"/>
              </a:solidFill>
              <a:latin typeface="Average"/>
              <a:ea typeface="Average"/>
              <a:cs typeface="Average"/>
              <a:sym typeface="Average"/>
            </a:endParaRPr>
          </a:p>
          <a:p>
            <a:pPr indent="-317500" lvl="0"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Choosing model from validation score – model that best predicts stock price in the range we already know.</a:t>
            </a:r>
            <a:endParaRPr sz="1400">
              <a:solidFill>
                <a:schemeClr val="dk1"/>
              </a:solidFill>
              <a:latin typeface="Average"/>
              <a:ea typeface="Average"/>
              <a:cs typeface="Average"/>
              <a:sym typeface="Average"/>
            </a:endParaRPr>
          </a:p>
          <a:p>
            <a:pPr indent="-317500" lvl="0"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However, future prices are generally outside this range, and there is no guarantee that future price trends follows historical trends.</a:t>
            </a:r>
            <a:endParaRPr sz="1400">
              <a:solidFill>
                <a:schemeClr val="dk1"/>
              </a:solidFill>
              <a:latin typeface="Average"/>
              <a:ea typeface="Average"/>
              <a:cs typeface="Average"/>
              <a:sym typeface="Average"/>
            </a:endParaRPr>
          </a:p>
          <a:p>
            <a:pPr indent="-317500" lvl="0" marL="914400" rtl="0" algn="l">
              <a:lnSpc>
                <a:spcPct val="115000"/>
              </a:lnSpc>
              <a:spcBef>
                <a:spcPts val="0"/>
              </a:spcBef>
              <a:spcAft>
                <a:spcPts val="0"/>
              </a:spcAft>
              <a:buClr>
                <a:schemeClr val="dk1"/>
              </a:buClr>
              <a:buSzPts val="1400"/>
              <a:buFont typeface="Average"/>
              <a:buChar char="●"/>
            </a:pPr>
            <a:r>
              <a:rPr lang="en" sz="1400">
                <a:solidFill>
                  <a:schemeClr val="dk1"/>
                </a:solidFill>
                <a:latin typeface="Average"/>
                <a:ea typeface="Average"/>
                <a:cs typeface="Average"/>
                <a:sym typeface="Average"/>
              </a:rPr>
              <a:t>May be due to the increase in volatility of stock prices across time, which results in increase of stochastic noise and thus less accurate predictions.</a:t>
            </a:r>
            <a:endParaRPr sz="1400">
              <a:solidFill>
                <a:schemeClr val="dk1"/>
              </a:solidFill>
              <a:latin typeface="Average"/>
              <a:ea typeface="Average"/>
              <a:cs typeface="Average"/>
              <a:sym typeface="Averag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f8767442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f8767442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f8767442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f8767442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f8767442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f8767442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c0295b81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c0295b81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Tree model cannot </a:t>
            </a:r>
            <a:r>
              <a:rPr b="1" lang="en" sz="1800">
                <a:solidFill>
                  <a:schemeClr val="dk1"/>
                </a:solidFill>
                <a:latin typeface="Average"/>
                <a:ea typeface="Average"/>
                <a:cs typeface="Average"/>
                <a:sym typeface="Average"/>
              </a:rPr>
              <a:t>extrapolate</a:t>
            </a:r>
            <a:r>
              <a:rPr lang="en" sz="1800">
                <a:solidFill>
                  <a:schemeClr val="dk1"/>
                </a:solidFill>
                <a:latin typeface="Average"/>
                <a:ea typeface="Average"/>
                <a:cs typeface="Average"/>
                <a:sym typeface="Average"/>
              </a:rPr>
              <a:t> – Cannot predict values beyond the range of target which it has seen </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For stock prices, general upwards trend – Data to predict generally have greater values compared to train data, thus the bad performance of decision tree.</a:t>
            </a:r>
            <a:endParaRPr sz="1800">
              <a:solidFill>
                <a:schemeClr val="dk1"/>
              </a:solidFill>
              <a:latin typeface="Average"/>
              <a:ea typeface="Average"/>
              <a:cs typeface="Average"/>
              <a:sym typeface="Average"/>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8c0295b81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8c0295b81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8c0295b812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8c0295b812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9bf02b4f9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9bf02b4f9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9bf02b4f9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9bf02b4f9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704b4d51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9704b4d51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333d93f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9333d93f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9bf02b4f9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9bf02b4f9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992a40455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992a40455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92a4045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92a4045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9704b4d51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9704b4d51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92a404556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92a404556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92a404556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92a404556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9f8767442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9f8767442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f8767442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f8767442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i="1" lang="en" sz="1800">
                <a:solidFill>
                  <a:schemeClr val="dk1"/>
                </a:solidFill>
                <a:latin typeface="Average"/>
                <a:ea typeface="Average"/>
                <a:cs typeface="Average"/>
                <a:sym typeface="Average"/>
              </a:rPr>
              <a:t>Random walk hypothesis: </a:t>
            </a:r>
            <a:r>
              <a:rPr i="1" lang="en" sz="1800">
                <a:solidFill>
                  <a:schemeClr val="dk1"/>
                </a:solidFill>
                <a:latin typeface="Average"/>
                <a:ea typeface="Average"/>
                <a:cs typeface="Average"/>
                <a:sym typeface="Average"/>
              </a:rPr>
              <a:t>Changes in stock price have the same distribution and  are independent of each other. It follows that the stock price is a martingale series where probability of price going up tomorrow is the same as the probability of it going down, and the best prediction for next day price is the price today</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6416778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6416778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992a404556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992a404556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9704b4d5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9704b4d5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9704b4d51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9704b4d51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positives: 13965 (0.4655)</a:t>
            </a:r>
            <a:endParaRPr/>
          </a:p>
          <a:p>
            <a:pPr indent="0" lvl="0" marL="0" rtl="0" algn="l">
              <a:spcBef>
                <a:spcPts val="0"/>
              </a:spcBef>
              <a:spcAft>
                <a:spcPts val="0"/>
              </a:spcAft>
              <a:buNone/>
            </a:pPr>
            <a:r>
              <a:rPr lang="en"/>
              <a:t>Actual negatives: 16035 (0.5345)</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9f8767442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9f8767442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 P(price goes down|predicted it will go down) =&gt; high recall might be helpful in warning against fall in stock prices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9704b4d51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9704b4d51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992a404556_1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992a404556_1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9704b4d51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9704b4d51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9972b53c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9972b53c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83d97027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83d97027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bf02b4f9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9bf02b4f9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3d97027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83d97027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994d4a4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994d4a4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83d97027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83d97027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Dropout, 30% Dropout</a:t>
            </a:r>
            <a:endParaRPr/>
          </a:p>
          <a:p>
            <a:pPr indent="0" lvl="0" marL="0" rtl="0" algn="l">
              <a:spcBef>
                <a:spcPts val="0"/>
              </a:spcBef>
              <a:spcAft>
                <a:spcPts val="0"/>
              </a:spcAft>
              <a:buNone/>
            </a:pPr>
            <a:r>
              <a:rPr lang="en"/>
              <a:t>500 Epochs, 100 Epochs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909fd5492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909fd549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Dropout, 30% Dropout</a:t>
            </a:r>
            <a:endParaRPr/>
          </a:p>
          <a:p>
            <a:pPr indent="0" lvl="0" marL="0" rtl="0" algn="l">
              <a:spcBef>
                <a:spcPts val="0"/>
              </a:spcBef>
              <a:spcAft>
                <a:spcPts val="0"/>
              </a:spcAft>
              <a:buNone/>
            </a:pPr>
            <a:r>
              <a:rPr lang="en"/>
              <a:t>500 Epochs, 100 Epochs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909fd549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909fd549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Dropout, 30% Dropout</a:t>
            </a:r>
            <a:endParaRPr/>
          </a:p>
          <a:p>
            <a:pPr indent="0" lvl="0" marL="0" rtl="0" algn="l">
              <a:spcBef>
                <a:spcPts val="0"/>
              </a:spcBef>
              <a:spcAft>
                <a:spcPts val="0"/>
              </a:spcAft>
              <a:buNone/>
            </a:pPr>
            <a:r>
              <a:rPr lang="en"/>
              <a:t>500 Epochs, 100 Epochs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923e5aed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923e5aed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Base Model of 1 LSTM layers with 2 Dense layers</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Learning Rate: Learning rate of 0.001, 0.0005, 0.0001</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Epochs: Epochs of 30, 100, 300, 500, 700, 1000</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Model: With 2 dense layers, Without the dense layers</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Dropout: Dropout of 0.1, 0.3</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Inputs in LSTM layer: From 5 to 3 days window, Experimented with 7-diff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09fd549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909fd549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Base Model of 1 LSTM layers with 2 Dense layers</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Learning Rate: Learning rate of 0.001, 0.0005, 0.0001</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Epochs: Epochs of 30, 100, 300, 500, 700, 1000</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Model: With 2 dense layers, Without the dense layers</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Dropout: Dropout of 0.1, 0.3</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Inputs in LSTM layer: From 5 to 3 days window, Experimented with 7-diff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909fd549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909fd549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Base Model of 1 LSTM layers with 2 Dense layers</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Learning Rate: Learning rate of 0.001, 0.0005, 0.0001</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Epochs: Epochs of 30, 100, 300, 500, 700, 1000</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Model: With 2 dense layers, Without the dense layers</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Dropout: Dropout of 0.1, 0.3</a:t>
            </a:r>
            <a:endParaRPr>
              <a:solidFill>
                <a:schemeClr val="dk1"/>
              </a:solidFill>
            </a:endParaRPr>
          </a:p>
          <a:p>
            <a:pPr indent="0" lvl="0" marL="0" rtl="0" algn="l">
              <a:lnSpc>
                <a:spcPct val="115000"/>
              </a:lnSpc>
              <a:spcBef>
                <a:spcPts val="0"/>
              </a:spcBef>
              <a:spcAft>
                <a:spcPts val="0"/>
              </a:spcAft>
              <a:buNone/>
            </a:pPr>
            <a:r>
              <a:rPr lang="en">
                <a:solidFill>
                  <a:schemeClr val="dk1"/>
                </a:solidFill>
              </a:rPr>
              <a:t>Varying Inputs in LSTM layer: From 5 to 3 days window, Experimented with 7-diff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95c7fad0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95c7fad0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Looks like its offset by a day or two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Referenced https://medium.com/the-handbook-of-coding-in-finance/stock-prices-prediction-using-long-short-term-memory-lstm-model-in-python-734dd1ed6827</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83d97027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83d97027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https://www.sciencedirect.com/science/article/pii/S1877050920304865</a:t>
            </a:r>
            <a:endParaRPr/>
          </a:p>
          <a:p>
            <a:pPr indent="0" lvl="0" marL="0" rtl="0" algn="l">
              <a:spcBef>
                <a:spcPts val="0"/>
              </a:spcBef>
              <a:spcAft>
                <a:spcPts val="0"/>
              </a:spcAft>
              <a:buNone/>
            </a:pPr>
            <a:r>
              <a:rPr lang="en"/>
              <a:t>Faced similar issues when using less training data with an epoch of 25, but they mitigated this by increasing the epochs to 100 and reducing the </a:t>
            </a:r>
            <a:r>
              <a:rPr lang="en"/>
              <a:t>amount of training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f8767442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9f8767442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 City index</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9f545b17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9f545b17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https://www.sciencedirect.com/science/article/pii/S1877050920304865</a:t>
            </a:r>
            <a:endParaRPr/>
          </a:p>
          <a:p>
            <a:pPr indent="0" lvl="0" marL="0" rtl="0" algn="l">
              <a:spcBef>
                <a:spcPts val="0"/>
              </a:spcBef>
              <a:spcAft>
                <a:spcPts val="0"/>
              </a:spcAft>
              <a:buNone/>
            </a:pPr>
            <a:r>
              <a:rPr lang="en"/>
              <a:t>They were able to mitigate, and so were we</a:t>
            </a:r>
            <a:endParaRPr/>
          </a:p>
          <a:p>
            <a:pPr indent="0" lvl="0" marL="0" rtl="0" algn="l">
              <a:spcBef>
                <a:spcPts val="0"/>
              </a:spcBef>
              <a:spcAft>
                <a:spcPts val="0"/>
              </a:spcAft>
              <a:buNone/>
            </a:pPr>
            <a:r>
              <a:rPr lang="en"/>
              <a:t>Faced similar issues when using less training data with an epoch of 25, but they mitigated this by increasing the epochs to 100 and reducing the amount of training data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95c7fad0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95c7fad0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https://www.researchgate.net/profile/Mallikarjuna-Pm/publication/348390803_Stock_Price_Prediction_Using_LSTM/links/5ffc6a23a6fdccdcb84a20f8/Stock-Price-Prediction-Using-LSTM.pdf</a:t>
            </a:r>
            <a:endParaRPr/>
          </a:p>
          <a:p>
            <a:pPr indent="0" lvl="0" marL="0" rtl="0" algn="l">
              <a:spcBef>
                <a:spcPts val="0"/>
              </a:spcBef>
              <a:spcAft>
                <a:spcPts val="0"/>
              </a:spcAft>
              <a:buNone/>
            </a:pPr>
            <a:r>
              <a:rPr lang="en"/>
              <a:t>Prediction could be more reliable if the model trains a greater number of data sets using higher computing capacities, an increased number of layers, and LSTM modules.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93b32776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93b32776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992a404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992a404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7e9e9d61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7e9e9d61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7e9e9d61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7e9e9d61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c0295b81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c0295b81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8c0295b812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8c0295b812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s://www.researchgate.net/profile/Mallikarjuna-Pm/publication/348390803_Stock_Price_Prediction_Using_LSTM/links/5ffc6a23a6fdccdcb84a20f8/Stock-Price-Prediction-Using-LSTM.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researchgate.net/profile/Murtaza-Roondiwala/publication/327967988_Predicting_Stock_Prices_Using_LSTM/links/5bafbe6692851ca9ed30ceb9/Predicting-Stock-Prices-Using-LSTM.pdf" TargetMode="External"/><Relationship Id="rId4" Type="http://schemas.openxmlformats.org/officeDocument/2006/relationships/hyperlink" Target="https://www.researchgate.net/profile/Mallikarjuna-Pm/publication/348390803_Stock_Price_Prediction_Using_LSTM/links/5ffc6a23a6fdccdcb84a20f8/Stock-Price-Prediction-Using-LSTM.pdf" TargetMode="External"/><Relationship Id="rId5" Type="http://schemas.openxmlformats.org/officeDocument/2006/relationships/hyperlink" Target="https://medium.com/the-handbook-of-coding-in-finance/stock-prices-prediction-using-long-short-term-memory-lstm-model-in-python-734dd1ed682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datasets/borismarjanovic/price-volume-data-for-all-us-stocks-etfs" TargetMode="External"/><Relationship Id="rId4" Type="http://schemas.openxmlformats.org/officeDocument/2006/relationships/hyperlink" Target="https://www.sustainalytics.com/esg-ratings" TargetMode="External"/><Relationship Id="rId5" Type="http://schemas.openxmlformats.org/officeDocument/2006/relationships/hyperlink" Target="https://www.sustainalytics.com/esg-rating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CS3244 Team 43</a:t>
            </a:r>
            <a:endParaRPr/>
          </a:p>
        </p:txBody>
      </p:sp>
      <p:sp>
        <p:nvSpPr>
          <p:cNvPr id="60" name="Google Shape;60;p13"/>
          <p:cNvSpPr txBox="1"/>
          <p:nvPr>
            <p:ph idx="1" type="subTitle"/>
          </p:nvPr>
        </p:nvSpPr>
        <p:spPr>
          <a:xfrm>
            <a:off x="671250" y="3174874"/>
            <a:ext cx="8049300" cy="1730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solidFill>
                  <a:schemeClr val="dk1"/>
                </a:solidFill>
              </a:rPr>
              <a:t>Ng Hui Wen</a:t>
            </a:r>
            <a:endParaRPr>
              <a:solidFill>
                <a:schemeClr val="dk1"/>
              </a:solidFill>
            </a:endParaRPr>
          </a:p>
          <a:p>
            <a:pPr indent="0" lvl="0" marL="0" rtl="0" algn="ctr">
              <a:spcBef>
                <a:spcPts val="0"/>
              </a:spcBef>
              <a:spcAft>
                <a:spcPts val="0"/>
              </a:spcAft>
              <a:buNone/>
            </a:pPr>
            <a:r>
              <a:rPr lang="en">
                <a:solidFill>
                  <a:schemeClr val="dk1"/>
                </a:solidFill>
              </a:rPr>
              <a:t>Nicholas Loo Wei-Hao</a:t>
            </a:r>
            <a:endParaRPr>
              <a:solidFill>
                <a:schemeClr val="dk1"/>
              </a:solidFill>
            </a:endParaRPr>
          </a:p>
          <a:p>
            <a:pPr indent="0" lvl="0" marL="0" rtl="0" algn="ctr">
              <a:spcBef>
                <a:spcPts val="0"/>
              </a:spcBef>
              <a:spcAft>
                <a:spcPts val="0"/>
              </a:spcAft>
              <a:buNone/>
            </a:pPr>
            <a:r>
              <a:rPr lang="en">
                <a:solidFill>
                  <a:schemeClr val="dk1"/>
                </a:solidFill>
              </a:rPr>
              <a:t>Low Kaiwei</a:t>
            </a:r>
            <a:endParaRPr>
              <a:solidFill>
                <a:schemeClr val="dk1"/>
              </a:solidFill>
            </a:endParaRPr>
          </a:p>
          <a:p>
            <a:pPr indent="0" lvl="0" marL="0" rtl="0" algn="ctr">
              <a:spcBef>
                <a:spcPts val="0"/>
              </a:spcBef>
              <a:spcAft>
                <a:spcPts val="0"/>
              </a:spcAft>
              <a:buNone/>
            </a:pPr>
            <a:r>
              <a:rPr lang="en">
                <a:solidFill>
                  <a:schemeClr val="dk1"/>
                </a:solidFill>
              </a:rPr>
              <a:t>Yap Teng Chiong</a:t>
            </a:r>
            <a:endParaRPr>
              <a:solidFill>
                <a:schemeClr val="dk1"/>
              </a:solidFill>
            </a:endParaRPr>
          </a:p>
          <a:p>
            <a:pPr indent="0" lvl="0" marL="0" rtl="0" algn="ctr">
              <a:spcBef>
                <a:spcPts val="0"/>
              </a:spcBef>
              <a:spcAft>
                <a:spcPts val="0"/>
              </a:spcAft>
              <a:buNone/>
            </a:pPr>
            <a:r>
              <a:rPr lang="en">
                <a:solidFill>
                  <a:schemeClr val="dk1"/>
                </a:solidFill>
              </a:rPr>
              <a:t>Zhang Aijia</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and Evaluation Metric</a:t>
            </a:r>
            <a:endParaRPr/>
          </a:p>
        </p:txBody>
      </p:sp>
      <p:sp>
        <p:nvSpPr>
          <p:cNvPr id="146" name="Google Shape;146;p22"/>
          <p:cNvSpPr txBox="1"/>
          <p:nvPr>
            <p:ph idx="1" type="body"/>
          </p:nvPr>
        </p:nvSpPr>
        <p:spPr>
          <a:xfrm>
            <a:off x="624575" y="1152475"/>
            <a:ext cx="6025200" cy="387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Rolling t</a:t>
            </a:r>
            <a:r>
              <a:rPr lang="en">
                <a:solidFill>
                  <a:schemeClr val="dk1"/>
                </a:solidFill>
              </a:rPr>
              <a:t>ime series train test split for cross validation: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47" name="Google Shape;147;p22"/>
          <p:cNvPicPr preferRelativeResize="0"/>
          <p:nvPr/>
        </p:nvPicPr>
        <p:blipFill rotWithShape="1">
          <a:blip r:embed="rId3">
            <a:alphaModFix/>
          </a:blip>
          <a:srcRect b="43221" l="33192" r="10291" t="12371"/>
          <a:stretch/>
        </p:blipFill>
        <p:spPr>
          <a:xfrm>
            <a:off x="1221600" y="2012500"/>
            <a:ext cx="4278526" cy="2241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sp>
        <p:nvSpPr>
          <p:cNvPr id="153" name="Google Shape;153;p23"/>
          <p:cNvSpPr txBox="1"/>
          <p:nvPr>
            <p:ph idx="1" type="body"/>
          </p:nvPr>
        </p:nvSpPr>
        <p:spPr>
          <a:xfrm>
            <a:off x="418750" y="1174725"/>
            <a:ext cx="3683100" cy="387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Regression:</a:t>
            </a:r>
            <a:r>
              <a:rPr lang="en">
                <a:solidFill>
                  <a:schemeClr val="dk1"/>
                </a:solidFill>
              </a:rPr>
              <a:t> Root Mean Squared Error (RMSE)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Minimize RMSE ⇔ Minimize MSE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Minimize MSE ⇒ Wants prediction to be close to actual, and want to penalize large errors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Large errors may lead to great loss for investors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 be avoided, as people are risk averse </a:t>
            </a:r>
            <a:endParaRPr>
              <a:solidFill>
                <a:schemeClr val="dk1"/>
              </a:solidFill>
            </a:endParaRPr>
          </a:p>
        </p:txBody>
      </p:sp>
      <p:sp>
        <p:nvSpPr>
          <p:cNvPr id="154" name="Google Shape;154;p23"/>
          <p:cNvSpPr txBox="1"/>
          <p:nvPr>
            <p:ph idx="1" type="body"/>
          </p:nvPr>
        </p:nvSpPr>
        <p:spPr>
          <a:xfrm>
            <a:off x="4695150" y="1174725"/>
            <a:ext cx="3683100" cy="387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Classification: Accuracy</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Maximise accuracy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Help traders make accurate decision base on forecast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price to drop, sell the stock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price to increase, hold the stock</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pic>
        <p:nvPicPr>
          <p:cNvPr id="160" name="Google Shape;160;p24"/>
          <p:cNvPicPr preferRelativeResize="0"/>
          <p:nvPr/>
        </p:nvPicPr>
        <p:blipFill>
          <a:blip r:embed="rId3">
            <a:alphaModFix/>
          </a:blip>
          <a:stretch>
            <a:fillRect/>
          </a:stretch>
        </p:blipFill>
        <p:spPr>
          <a:xfrm>
            <a:off x="1726575" y="445025"/>
            <a:ext cx="6592351" cy="4394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215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171" name="Google Shape;171;p26"/>
          <p:cNvSpPr txBox="1"/>
          <p:nvPr>
            <p:ph idx="1" type="body"/>
          </p:nvPr>
        </p:nvSpPr>
        <p:spPr>
          <a:xfrm>
            <a:off x="311700" y="1464950"/>
            <a:ext cx="8520600" cy="3416400"/>
          </a:xfrm>
          <a:prstGeom prst="rect">
            <a:avLst/>
          </a:prstGeom>
        </p:spPr>
        <p:txBody>
          <a:bodyPr anchorCtr="0" anchor="t" bIns="91425" lIns="91425" spcFirstLastPara="1" rIns="91425" wrap="square" tIns="91425">
            <a:normAutofit/>
          </a:bodyPr>
          <a:lstStyle/>
          <a:p>
            <a:pPr indent="-330200" lvl="0" marL="457200" rtl="0" algn="l">
              <a:spcBef>
                <a:spcPts val="500"/>
              </a:spcBef>
              <a:spcAft>
                <a:spcPts val="0"/>
              </a:spcAft>
              <a:buClr>
                <a:srgbClr val="FFFFFF"/>
              </a:buClr>
              <a:buSzPts val="1600"/>
              <a:buChar char="●"/>
            </a:pPr>
            <a:r>
              <a:rPr b="1" lang="en" sz="1600">
                <a:solidFill>
                  <a:srgbClr val="FFFFFF"/>
                </a:solidFill>
              </a:rPr>
              <a:t>Why</a:t>
            </a:r>
            <a:r>
              <a:rPr lang="en" sz="1600">
                <a:solidFill>
                  <a:srgbClr val="FFFFFF"/>
                </a:solidFill>
              </a:rPr>
              <a:t>:</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Easy model to implement and interpret</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Has extrapolating ability to a certain extent</a:t>
            </a:r>
            <a:endParaRPr sz="1600">
              <a:solidFill>
                <a:srgbClr val="FFFFFF"/>
              </a:solidFill>
            </a:endParaRPr>
          </a:p>
          <a:p>
            <a:pPr indent="-330200" lvl="2" marL="1371600" rtl="0" algn="l">
              <a:spcBef>
                <a:spcPts val="0"/>
              </a:spcBef>
              <a:spcAft>
                <a:spcPts val="0"/>
              </a:spcAft>
              <a:buClr>
                <a:srgbClr val="FFFFFF"/>
              </a:buClr>
              <a:buSzPts val="1600"/>
              <a:buChar char="■"/>
            </a:pPr>
            <a:r>
              <a:rPr lang="en" sz="1600">
                <a:solidFill>
                  <a:srgbClr val="FFFFFF"/>
                </a:solidFill>
              </a:rPr>
              <a:t>Under assumption that future trend is similar to historical trend</a:t>
            </a:r>
            <a:endParaRPr sz="1600">
              <a:solidFill>
                <a:srgbClr val="FFFFFF"/>
              </a:solidFill>
            </a:endParaRPr>
          </a:p>
          <a:p>
            <a:pPr indent="-330200" lvl="0" marL="457200" rtl="0" algn="l">
              <a:spcBef>
                <a:spcPts val="0"/>
              </a:spcBef>
              <a:spcAft>
                <a:spcPts val="0"/>
              </a:spcAft>
              <a:buClr>
                <a:srgbClr val="FFFFFF"/>
              </a:buClr>
              <a:buSzPts val="1600"/>
              <a:buChar char="●"/>
            </a:pPr>
            <a:r>
              <a:rPr b="1" lang="en" sz="1600">
                <a:solidFill>
                  <a:srgbClr val="FFFFFF"/>
                </a:solidFill>
              </a:rPr>
              <a:t>Cons</a:t>
            </a:r>
            <a:r>
              <a:rPr lang="en" sz="1600">
                <a:solidFill>
                  <a:srgbClr val="FFFFFF"/>
                </a:solidFill>
              </a:rPr>
              <a:t>:</a:t>
            </a:r>
            <a:endParaRPr sz="1600">
              <a:solidFill>
                <a:srgbClr val="FFFFFF"/>
              </a:solidFill>
            </a:endParaRPr>
          </a:p>
          <a:p>
            <a:pPr indent="-330200" lvl="1" marL="914400" rtl="0" algn="l">
              <a:spcBef>
                <a:spcPts val="0"/>
              </a:spcBef>
              <a:spcAft>
                <a:spcPts val="0"/>
              </a:spcAft>
              <a:buClr>
                <a:srgbClr val="FFFFFF"/>
              </a:buClr>
              <a:buSzPts val="1600"/>
              <a:buChar char="○"/>
            </a:pPr>
            <a:r>
              <a:rPr lang="en" sz="1600">
                <a:solidFill>
                  <a:srgbClr val="FFFFFF"/>
                </a:solidFill>
              </a:rPr>
              <a:t>Prone to overfitting</a:t>
            </a:r>
            <a:endParaRPr sz="1600">
              <a:solidFill>
                <a:srgbClr val="FFFFFF"/>
              </a:solidFill>
            </a:endParaRPr>
          </a:p>
          <a:p>
            <a:pPr indent="-330200" lvl="2" marL="1371600" rtl="0" algn="l">
              <a:spcBef>
                <a:spcPts val="0"/>
              </a:spcBef>
              <a:spcAft>
                <a:spcPts val="0"/>
              </a:spcAft>
              <a:buClr>
                <a:srgbClr val="FFFFFF"/>
              </a:buClr>
              <a:buSzPts val="1600"/>
              <a:buChar char="■"/>
            </a:pPr>
            <a:r>
              <a:rPr lang="en" sz="1600">
                <a:solidFill>
                  <a:srgbClr val="FFFFFF"/>
                </a:solidFill>
              </a:rPr>
              <a:t>Mitigate with Ridge, RFE</a:t>
            </a:r>
            <a:endParaRPr sz="1600">
              <a:solidFill>
                <a:srgbClr val="FFFFFF"/>
              </a:solidFill>
            </a:endParaRPr>
          </a:p>
          <a:p>
            <a:pPr indent="0" lvl="0" marL="0" rtl="0" algn="l">
              <a:spcBef>
                <a:spcPts val="600"/>
              </a:spcBef>
              <a:spcAft>
                <a:spcPts val="1200"/>
              </a:spcAft>
              <a:buNone/>
            </a:pPr>
            <a:r>
              <a:t/>
            </a:r>
            <a:endParaRPr/>
          </a:p>
        </p:txBody>
      </p:sp>
      <p:pic>
        <p:nvPicPr>
          <p:cNvPr id="172" name="Google Shape;172;p26"/>
          <p:cNvPicPr preferRelativeResize="0"/>
          <p:nvPr/>
        </p:nvPicPr>
        <p:blipFill>
          <a:blip r:embed="rId3">
            <a:alphaModFix/>
          </a:blip>
          <a:stretch>
            <a:fillRect/>
          </a:stretch>
        </p:blipFill>
        <p:spPr>
          <a:xfrm>
            <a:off x="6745575" y="0"/>
            <a:ext cx="2398426" cy="240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0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 process</a:t>
            </a:r>
            <a:endParaRPr/>
          </a:p>
        </p:txBody>
      </p:sp>
      <p:pic>
        <p:nvPicPr>
          <p:cNvPr id="178" name="Google Shape;178;p27"/>
          <p:cNvPicPr preferRelativeResize="0"/>
          <p:nvPr/>
        </p:nvPicPr>
        <p:blipFill>
          <a:blip r:embed="rId3">
            <a:alphaModFix/>
          </a:blip>
          <a:stretch>
            <a:fillRect/>
          </a:stretch>
        </p:blipFill>
        <p:spPr>
          <a:xfrm>
            <a:off x="859975" y="1498499"/>
            <a:ext cx="7424049" cy="236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idx="1" type="body"/>
          </p:nvPr>
        </p:nvSpPr>
        <p:spPr>
          <a:xfrm>
            <a:off x="1506150" y="2086150"/>
            <a:ext cx="6131700" cy="2381700"/>
          </a:xfrm>
          <a:prstGeom prst="rect">
            <a:avLst/>
          </a:prstGeom>
        </p:spPr>
        <p:txBody>
          <a:bodyPr anchorCtr="0" anchor="t" bIns="91425" lIns="91425" spcFirstLastPara="1" rIns="91425" wrap="square" tIns="91425">
            <a:normAutofit/>
          </a:bodyPr>
          <a:lstStyle/>
          <a:p>
            <a:pPr indent="-355600" lvl="0" marL="457200" rtl="0" algn="l">
              <a:spcBef>
                <a:spcPts val="500"/>
              </a:spcBef>
              <a:spcAft>
                <a:spcPts val="0"/>
              </a:spcAft>
              <a:buClr>
                <a:srgbClr val="FFFFFF"/>
              </a:buClr>
              <a:buSzPts val="2000"/>
              <a:buChar char="●"/>
            </a:pPr>
            <a:r>
              <a:rPr lang="en" sz="2000">
                <a:solidFill>
                  <a:srgbClr val="FFFFFF"/>
                </a:solidFill>
              </a:rPr>
              <a:t>Converted EGS score, Month and Day features to dummy variables</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Trained with all 86 features</a:t>
            </a:r>
            <a:endParaRPr sz="2000">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Cross validation score: 1.26398</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Training score: 1.05999</a:t>
            </a:r>
            <a:endParaRPr>
              <a:solidFill>
                <a:srgbClr val="FFFFFF"/>
              </a:solidFill>
            </a:endParaRPr>
          </a:p>
          <a:p>
            <a:pPr indent="0" lvl="0" marL="0" rtl="0" algn="l">
              <a:spcBef>
                <a:spcPts val="600"/>
              </a:spcBef>
              <a:spcAft>
                <a:spcPts val="1200"/>
              </a:spcAft>
              <a:buNone/>
            </a:pPr>
            <a:r>
              <a:t/>
            </a:r>
            <a:endParaRPr/>
          </a:p>
        </p:txBody>
      </p:sp>
      <p:pic>
        <p:nvPicPr>
          <p:cNvPr id="184" name="Google Shape;184;p28"/>
          <p:cNvPicPr preferRelativeResize="0"/>
          <p:nvPr/>
        </p:nvPicPr>
        <p:blipFill>
          <a:blip r:embed="rId3">
            <a:alphaModFix/>
          </a:blip>
          <a:stretch>
            <a:fillRect/>
          </a:stretch>
        </p:blipFill>
        <p:spPr>
          <a:xfrm>
            <a:off x="1506150" y="326900"/>
            <a:ext cx="1859075" cy="135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body"/>
          </p:nvPr>
        </p:nvSpPr>
        <p:spPr>
          <a:xfrm>
            <a:off x="223175" y="418025"/>
            <a:ext cx="2673300" cy="407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lot of features can be removed as they are highly correlated with each other</a:t>
            </a:r>
            <a:endParaRPr>
              <a:solidFill>
                <a:schemeClr val="dk1"/>
              </a:solidFill>
            </a:endParaRPr>
          </a:p>
        </p:txBody>
      </p:sp>
      <p:grpSp>
        <p:nvGrpSpPr>
          <p:cNvPr id="190" name="Google Shape;190;p29"/>
          <p:cNvGrpSpPr/>
          <p:nvPr/>
        </p:nvGrpSpPr>
        <p:grpSpPr>
          <a:xfrm>
            <a:off x="3034250" y="340600"/>
            <a:ext cx="5700600" cy="4228251"/>
            <a:chOff x="1234025" y="578650"/>
            <a:chExt cx="5700600" cy="4228251"/>
          </a:xfrm>
        </p:grpSpPr>
        <p:sp>
          <p:nvSpPr>
            <p:cNvPr id="191" name="Google Shape;191;p29"/>
            <p:cNvSpPr/>
            <p:nvPr/>
          </p:nvSpPr>
          <p:spPr>
            <a:xfrm>
              <a:off x="1234025" y="578650"/>
              <a:ext cx="5700600" cy="42282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9"/>
            <p:cNvPicPr preferRelativeResize="0"/>
            <p:nvPr/>
          </p:nvPicPr>
          <p:blipFill>
            <a:blip r:embed="rId3">
              <a:alphaModFix/>
            </a:blip>
            <a:stretch>
              <a:fillRect/>
            </a:stretch>
          </p:blipFill>
          <p:spPr>
            <a:xfrm>
              <a:off x="1335123" y="694675"/>
              <a:ext cx="5433999" cy="41122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idx="1" type="body"/>
          </p:nvPr>
        </p:nvSpPr>
        <p:spPr>
          <a:xfrm>
            <a:off x="148800" y="1710775"/>
            <a:ext cx="4423200" cy="3017700"/>
          </a:xfrm>
          <a:prstGeom prst="rect">
            <a:avLst/>
          </a:prstGeom>
        </p:spPr>
        <p:txBody>
          <a:bodyPr anchorCtr="0" anchor="t" bIns="91425" lIns="91425" spcFirstLastPara="1" rIns="91425" wrap="square" tIns="91425">
            <a:normAutofit/>
          </a:bodyPr>
          <a:lstStyle/>
          <a:p>
            <a:pPr indent="-349250" lvl="0" marL="457200" rtl="0" algn="l">
              <a:spcBef>
                <a:spcPts val="500"/>
              </a:spcBef>
              <a:spcAft>
                <a:spcPts val="0"/>
              </a:spcAft>
              <a:buClr>
                <a:srgbClr val="FFFFFF"/>
              </a:buClr>
              <a:buSzPts val="1900"/>
              <a:buChar char="●"/>
            </a:pPr>
            <a:r>
              <a:rPr lang="en" sz="1700">
                <a:solidFill>
                  <a:srgbClr val="FFFFFF"/>
                </a:solidFill>
              </a:rPr>
              <a:t>Used PCA to create feature column that are orthogonal to each other</a:t>
            </a:r>
            <a:endParaRPr sz="1700">
              <a:solidFill>
                <a:srgbClr val="FFFFFF"/>
              </a:solidFill>
            </a:endParaRPr>
          </a:p>
          <a:p>
            <a:pPr indent="-336550" lvl="0" marL="457200" rtl="0" algn="l">
              <a:spcBef>
                <a:spcPts val="0"/>
              </a:spcBef>
              <a:spcAft>
                <a:spcPts val="0"/>
              </a:spcAft>
              <a:buClr>
                <a:srgbClr val="FFFFFF"/>
              </a:buClr>
              <a:buSzPts val="1700"/>
              <a:buChar char="●"/>
            </a:pPr>
            <a:r>
              <a:rPr lang="en" sz="1700">
                <a:solidFill>
                  <a:srgbClr val="FFFFFF"/>
                </a:solidFill>
              </a:rPr>
              <a:t>However, still needed to select all the columns in order to have a low validation score</a:t>
            </a:r>
            <a:endParaRPr sz="1700">
              <a:solidFill>
                <a:srgbClr val="FFFFFF"/>
              </a:solidFill>
            </a:endParaRPr>
          </a:p>
          <a:p>
            <a:pPr indent="-336550" lvl="1" marL="914400" rtl="0" algn="l">
              <a:spcBef>
                <a:spcPts val="0"/>
              </a:spcBef>
              <a:spcAft>
                <a:spcPts val="0"/>
              </a:spcAft>
              <a:buClr>
                <a:srgbClr val="FFFFFF"/>
              </a:buClr>
              <a:buSzPts val="1700"/>
              <a:buChar char="○"/>
            </a:pPr>
            <a:r>
              <a:rPr lang="en" sz="1700">
                <a:solidFill>
                  <a:srgbClr val="FFFFFF"/>
                </a:solidFill>
              </a:rPr>
              <a:t>Not effective in helping to reduce features</a:t>
            </a:r>
            <a:endParaRPr/>
          </a:p>
        </p:txBody>
      </p:sp>
      <p:sp>
        <p:nvSpPr>
          <p:cNvPr id="198" name="Google Shape;198;p30"/>
          <p:cNvSpPr/>
          <p:nvPr/>
        </p:nvSpPr>
        <p:spPr>
          <a:xfrm>
            <a:off x="4650775" y="1489675"/>
            <a:ext cx="4326300" cy="33408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0"/>
          <p:cNvPicPr preferRelativeResize="0"/>
          <p:nvPr/>
        </p:nvPicPr>
        <p:blipFill>
          <a:blip r:embed="rId3">
            <a:alphaModFix/>
          </a:blip>
          <a:stretch>
            <a:fillRect/>
          </a:stretch>
        </p:blipFill>
        <p:spPr>
          <a:xfrm>
            <a:off x="335125" y="271675"/>
            <a:ext cx="4050549" cy="1217997"/>
          </a:xfrm>
          <a:prstGeom prst="rect">
            <a:avLst/>
          </a:prstGeom>
          <a:noFill/>
          <a:ln>
            <a:noFill/>
          </a:ln>
        </p:spPr>
      </p:pic>
      <p:pic>
        <p:nvPicPr>
          <p:cNvPr id="200" name="Google Shape;200;p30"/>
          <p:cNvPicPr preferRelativeResize="0"/>
          <p:nvPr/>
        </p:nvPicPr>
        <p:blipFill>
          <a:blip r:embed="rId4">
            <a:alphaModFix/>
          </a:blip>
          <a:stretch>
            <a:fillRect/>
          </a:stretch>
        </p:blipFill>
        <p:spPr>
          <a:xfrm>
            <a:off x="4938025" y="1780475"/>
            <a:ext cx="3676650" cy="264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 type="body"/>
          </p:nvPr>
        </p:nvSpPr>
        <p:spPr>
          <a:xfrm>
            <a:off x="2469450" y="2061500"/>
            <a:ext cx="4205100" cy="3017700"/>
          </a:xfrm>
          <a:prstGeom prst="rect">
            <a:avLst/>
          </a:prstGeom>
        </p:spPr>
        <p:txBody>
          <a:bodyPr anchorCtr="0" anchor="t" bIns="91425" lIns="91425" spcFirstLastPara="1" rIns="91425" wrap="square" tIns="91425">
            <a:normAutofit/>
          </a:bodyPr>
          <a:lstStyle/>
          <a:p>
            <a:pPr indent="0" lvl="0" marL="457200" rtl="0" algn="l">
              <a:spcBef>
                <a:spcPts val="500"/>
              </a:spcBef>
              <a:spcAft>
                <a:spcPts val="0"/>
              </a:spcAft>
              <a:buNone/>
            </a:pPr>
            <a:r>
              <a:t/>
            </a:r>
            <a:endParaRPr sz="1900">
              <a:solidFill>
                <a:srgbClr val="FFFFFF"/>
              </a:solidFill>
            </a:endParaRPr>
          </a:p>
          <a:p>
            <a:pPr indent="-349250" lvl="0" marL="457200" rtl="0" algn="l">
              <a:spcBef>
                <a:spcPts val="600"/>
              </a:spcBef>
              <a:spcAft>
                <a:spcPts val="0"/>
              </a:spcAft>
              <a:buClr>
                <a:srgbClr val="FFFFFF"/>
              </a:buClr>
              <a:buSzPts val="1900"/>
              <a:buChar char="●"/>
            </a:pPr>
            <a:r>
              <a:rPr lang="en" sz="1900">
                <a:solidFill>
                  <a:srgbClr val="FFFFFF"/>
                </a:solidFill>
              </a:rPr>
              <a:t>Reduced dimension from 86 to 27</a:t>
            </a:r>
            <a:endParaRPr sz="1900">
              <a:solidFill>
                <a:srgbClr val="FFFFFF"/>
              </a:solidFill>
            </a:endParaRPr>
          </a:p>
          <a:p>
            <a:pPr indent="-336550" lvl="1" marL="914400" rtl="0" algn="l">
              <a:spcBef>
                <a:spcPts val="0"/>
              </a:spcBef>
              <a:spcAft>
                <a:spcPts val="0"/>
              </a:spcAft>
              <a:buClr>
                <a:srgbClr val="FFFFFF"/>
              </a:buClr>
              <a:buSzPts val="1700"/>
              <a:buChar char="○"/>
            </a:pPr>
            <a:r>
              <a:rPr lang="en" sz="1700">
                <a:solidFill>
                  <a:srgbClr val="FFFFFF"/>
                </a:solidFill>
              </a:rPr>
              <a:t>Validation score improved</a:t>
            </a:r>
            <a:endParaRPr sz="1700">
              <a:solidFill>
                <a:srgbClr val="FFFFFF"/>
              </a:solidFill>
            </a:endParaRPr>
          </a:p>
          <a:p>
            <a:pPr indent="-336550" lvl="1" marL="914400" rtl="0" algn="l">
              <a:spcBef>
                <a:spcPts val="0"/>
              </a:spcBef>
              <a:spcAft>
                <a:spcPts val="0"/>
              </a:spcAft>
              <a:buClr>
                <a:srgbClr val="FFFFFF"/>
              </a:buClr>
              <a:buSzPts val="1700"/>
              <a:buChar char="○"/>
            </a:pPr>
            <a:r>
              <a:rPr lang="en" sz="1700">
                <a:solidFill>
                  <a:srgbClr val="FFFFFF"/>
                </a:solidFill>
              </a:rPr>
              <a:t>Train score: 1.06964</a:t>
            </a:r>
            <a:endParaRPr sz="1700">
              <a:solidFill>
                <a:srgbClr val="FFFFFF"/>
              </a:solidFill>
            </a:endParaRPr>
          </a:p>
          <a:p>
            <a:pPr indent="-336550" lvl="1" marL="914400" rtl="0" algn="l">
              <a:spcBef>
                <a:spcPts val="0"/>
              </a:spcBef>
              <a:spcAft>
                <a:spcPts val="0"/>
              </a:spcAft>
              <a:buClr>
                <a:srgbClr val="FFFFFF"/>
              </a:buClr>
              <a:buSzPts val="1700"/>
              <a:buChar char="○"/>
            </a:pPr>
            <a:r>
              <a:rPr lang="en" sz="1700">
                <a:solidFill>
                  <a:srgbClr val="FFFFFF"/>
                </a:solidFill>
              </a:rPr>
              <a:t>Overfitting has been mitigated</a:t>
            </a:r>
            <a:endParaRPr sz="1700">
              <a:solidFill>
                <a:srgbClr val="FFFFFF"/>
              </a:solidFill>
            </a:endParaRPr>
          </a:p>
          <a:p>
            <a:pPr indent="0" lvl="0" marL="457200" rtl="0" algn="l">
              <a:spcBef>
                <a:spcPts val="600"/>
              </a:spcBef>
              <a:spcAft>
                <a:spcPts val="0"/>
              </a:spcAft>
              <a:buNone/>
            </a:pPr>
            <a:r>
              <a:t/>
            </a:r>
            <a:endParaRPr sz="1700">
              <a:solidFill>
                <a:srgbClr val="FFFFFF"/>
              </a:solidFill>
            </a:endParaRPr>
          </a:p>
          <a:p>
            <a:pPr indent="0" lvl="0" marL="0" rtl="0" algn="l">
              <a:spcBef>
                <a:spcPts val="600"/>
              </a:spcBef>
              <a:spcAft>
                <a:spcPts val="1200"/>
              </a:spcAft>
              <a:buNone/>
            </a:pPr>
            <a:r>
              <a:t/>
            </a:r>
            <a:endParaRPr/>
          </a:p>
        </p:txBody>
      </p:sp>
      <p:pic>
        <p:nvPicPr>
          <p:cNvPr id="206" name="Google Shape;206;p31"/>
          <p:cNvPicPr preferRelativeResize="0"/>
          <p:nvPr/>
        </p:nvPicPr>
        <p:blipFill>
          <a:blip r:embed="rId3">
            <a:alphaModFix/>
          </a:blip>
          <a:stretch>
            <a:fillRect/>
          </a:stretch>
        </p:blipFill>
        <p:spPr>
          <a:xfrm>
            <a:off x="2469450" y="521500"/>
            <a:ext cx="4205099" cy="1279175"/>
          </a:xfrm>
          <a:prstGeom prst="rect">
            <a:avLst/>
          </a:prstGeom>
          <a:noFill/>
          <a:ln>
            <a:noFill/>
          </a:ln>
        </p:spPr>
      </p:pic>
      <p:sp>
        <p:nvSpPr>
          <p:cNvPr id="207" name="Google Shape;207;p31"/>
          <p:cNvSpPr txBox="1"/>
          <p:nvPr/>
        </p:nvSpPr>
        <p:spPr>
          <a:xfrm>
            <a:off x="2723100" y="1818000"/>
            <a:ext cx="11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86 features</a:t>
            </a:r>
            <a:endParaRPr>
              <a:solidFill>
                <a:schemeClr val="dk1"/>
              </a:solidFill>
              <a:latin typeface="Average"/>
              <a:ea typeface="Average"/>
              <a:cs typeface="Average"/>
              <a:sym typeface="Average"/>
            </a:endParaRPr>
          </a:p>
        </p:txBody>
      </p:sp>
      <p:sp>
        <p:nvSpPr>
          <p:cNvPr id="208" name="Google Shape;208;p31"/>
          <p:cNvSpPr txBox="1"/>
          <p:nvPr/>
        </p:nvSpPr>
        <p:spPr>
          <a:xfrm>
            <a:off x="5170200" y="1845288"/>
            <a:ext cx="11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27</a:t>
            </a:r>
            <a:r>
              <a:rPr lang="en">
                <a:solidFill>
                  <a:schemeClr val="dk1"/>
                </a:solidFill>
                <a:latin typeface="Average"/>
                <a:ea typeface="Average"/>
                <a:cs typeface="Average"/>
                <a:sym typeface="Average"/>
              </a:rPr>
              <a:t> features</a:t>
            </a:r>
            <a:endParaRPr>
              <a:solidFill>
                <a:schemeClr val="dk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sp>
        <p:nvSpPr>
          <p:cNvPr id="66" name="Google Shape;66;p14"/>
          <p:cNvSpPr txBox="1"/>
          <p:nvPr>
            <p:ph idx="1" type="body"/>
          </p:nvPr>
        </p:nvSpPr>
        <p:spPr>
          <a:xfrm>
            <a:off x="311700" y="677475"/>
            <a:ext cx="8520600" cy="3416400"/>
          </a:xfrm>
          <a:prstGeom prst="rect">
            <a:avLst/>
          </a:prstGeom>
        </p:spPr>
        <p:txBody>
          <a:bodyPr anchorCtr="0" anchor="t" bIns="91425" lIns="91425" spcFirstLastPara="1" rIns="91425" wrap="square" tIns="91425">
            <a:normAutofit/>
          </a:bodyPr>
          <a:lstStyle/>
          <a:p>
            <a:pPr indent="457200" lvl="0" marL="2286000" rtl="0" algn="l">
              <a:spcBef>
                <a:spcPts val="0"/>
              </a:spcBef>
              <a:spcAft>
                <a:spcPts val="0"/>
              </a:spcAft>
              <a:buNone/>
            </a:pPr>
            <a:r>
              <a:rPr b="1" lang="en">
                <a:solidFill>
                  <a:schemeClr val="dk1"/>
                </a:solidFill>
              </a:rPr>
              <a:t>     Predicting Stock Prices</a:t>
            </a:r>
            <a:endParaRPr b="1">
              <a:solidFill>
                <a:schemeClr val="dk1"/>
              </a:solidFill>
            </a:endParaRPr>
          </a:p>
          <a:p>
            <a:pPr indent="0" lvl="0" marL="0" rtl="0" algn="l">
              <a:spcBef>
                <a:spcPts val="1200"/>
              </a:spcBef>
              <a:spcAft>
                <a:spcPts val="0"/>
              </a:spcAft>
              <a:buNone/>
            </a:pPr>
            <a:r>
              <a:rPr lang="en">
                <a:solidFill>
                  <a:schemeClr val="dk1"/>
                </a:solidFill>
              </a:rPr>
              <a:t>To predict the stock market correctly is a difficult task. </a:t>
            </a:r>
            <a:r>
              <a:rPr lang="en">
                <a:solidFill>
                  <a:schemeClr val="dk1"/>
                </a:solidFill>
              </a:rPr>
              <a:t>The stock market is </a:t>
            </a:r>
            <a:r>
              <a:rPr lang="en">
                <a:solidFill>
                  <a:schemeClr val="dk1"/>
                </a:solidFill>
              </a:rPr>
              <a:t>volatile and the value of a stock is affected by many factors such as news announcements, supply and demand, interest rates, inflation, natural calamities. </a:t>
            </a:r>
            <a:endParaRPr>
              <a:solidFill>
                <a:schemeClr val="dk1"/>
              </a:solidFill>
            </a:endParaRPr>
          </a:p>
          <a:p>
            <a:pPr indent="0" lvl="0" marL="0" rtl="0" algn="l">
              <a:spcBef>
                <a:spcPts val="1200"/>
              </a:spcBef>
              <a:spcAft>
                <a:spcPts val="0"/>
              </a:spcAft>
              <a:buNone/>
            </a:pPr>
            <a:r>
              <a:rPr lang="en">
                <a:solidFill>
                  <a:schemeClr val="dk1"/>
                </a:solidFill>
              </a:rPr>
              <a:t>As such, our team aims to find out if using machine learning is able to crack this difficult task by using various several financial analysis techniques and supervised learning models.</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67" name="Google Shape;67;p14"/>
          <p:cNvPicPr preferRelativeResize="0"/>
          <p:nvPr/>
        </p:nvPicPr>
        <p:blipFill>
          <a:blip r:embed="rId3">
            <a:alphaModFix/>
          </a:blip>
          <a:stretch>
            <a:fillRect/>
          </a:stretch>
        </p:blipFill>
        <p:spPr>
          <a:xfrm>
            <a:off x="3226606" y="3270675"/>
            <a:ext cx="2690775" cy="1770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idx="1" type="body"/>
          </p:nvPr>
        </p:nvSpPr>
        <p:spPr>
          <a:xfrm>
            <a:off x="464100" y="2171200"/>
            <a:ext cx="8520600" cy="185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FFFFFF"/>
                </a:solidFill>
              </a:rPr>
              <a:t>Used L2 regularization </a:t>
            </a:r>
            <a:endParaRPr>
              <a:solidFill>
                <a:srgbClr val="FFFFFF"/>
              </a:solidFill>
            </a:endParaRPr>
          </a:p>
          <a:p>
            <a:pPr indent="-342900" lvl="0" marL="457200" rtl="0" algn="l">
              <a:spcBef>
                <a:spcPts val="0"/>
              </a:spcBef>
              <a:spcAft>
                <a:spcPts val="0"/>
              </a:spcAft>
              <a:buSzPts val="1800"/>
              <a:buChar char="●"/>
            </a:pPr>
            <a:r>
              <a:rPr lang="en">
                <a:solidFill>
                  <a:srgbClr val="FFFFFF"/>
                </a:solidFill>
              </a:rPr>
              <a:t>Result of GridSearchCV for the best parameter alpha: alpha = 0.1</a:t>
            </a:r>
            <a:endParaRPr>
              <a:solidFill>
                <a:srgbClr val="FFFFFF"/>
              </a:solidFill>
            </a:endParaRPr>
          </a:p>
          <a:p>
            <a:pPr indent="-317500" lvl="1" marL="914400" rtl="0" algn="l">
              <a:spcBef>
                <a:spcPts val="0"/>
              </a:spcBef>
              <a:spcAft>
                <a:spcPts val="0"/>
              </a:spcAft>
              <a:buSzPts val="1400"/>
              <a:buChar char="○"/>
            </a:pPr>
            <a:r>
              <a:rPr lang="en">
                <a:solidFill>
                  <a:srgbClr val="FFFFFF"/>
                </a:solidFill>
              </a:rPr>
              <a:t>Validation score decreased by a very small amount (0.000001)</a:t>
            </a:r>
            <a:endParaRPr>
              <a:solidFill>
                <a:srgbClr val="FFFFFF"/>
              </a:solidFill>
            </a:endParaRPr>
          </a:p>
          <a:p>
            <a:pPr indent="-317500" lvl="1" marL="914400" rtl="0" algn="l">
              <a:spcBef>
                <a:spcPts val="0"/>
              </a:spcBef>
              <a:spcAft>
                <a:spcPts val="0"/>
              </a:spcAft>
              <a:buSzPts val="1400"/>
              <a:buChar char="○"/>
            </a:pPr>
            <a:r>
              <a:rPr lang="en">
                <a:solidFill>
                  <a:srgbClr val="FFFFFF"/>
                </a:solidFill>
              </a:rPr>
              <a:t>Train score: 1.06964</a:t>
            </a:r>
            <a:endParaRPr>
              <a:solidFill>
                <a:srgbClr val="FFFFFF"/>
              </a:solidFill>
            </a:endParaRPr>
          </a:p>
          <a:p>
            <a:pPr indent="-317500" lvl="1" marL="914400" rtl="0" algn="l">
              <a:spcBef>
                <a:spcPts val="0"/>
              </a:spcBef>
              <a:spcAft>
                <a:spcPts val="0"/>
              </a:spcAft>
              <a:buSzPts val="1400"/>
              <a:buChar char="○"/>
            </a:pPr>
            <a:r>
              <a:rPr lang="en">
                <a:solidFill>
                  <a:srgbClr val="FFFFFF"/>
                </a:solidFill>
              </a:rPr>
              <a:t>We reduced overfitting by a little bit more</a:t>
            </a:r>
            <a:endParaRPr/>
          </a:p>
        </p:txBody>
      </p:sp>
      <p:pic>
        <p:nvPicPr>
          <p:cNvPr id="214" name="Google Shape;214;p32"/>
          <p:cNvPicPr preferRelativeResize="0"/>
          <p:nvPr/>
        </p:nvPicPr>
        <p:blipFill>
          <a:blip r:embed="rId3">
            <a:alphaModFix/>
          </a:blip>
          <a:stretch>
            <a:fillRect/>
          </a:stretch>
        </p:blipFill>
        <p:spPr>
          <a:xfrm>
            <a:off x="464100" y="651100"/>
            <a:ext cx="6402399" cy="123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1" type="body"/>
          </p:nvPr>
        </p:nvSpPr>
        <p:spPr>
          <a:xfrm>
            <a:off x="5335925" y="2142950"/>
            <a:ext cx="3749100" cy="266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RFE selected only one feature – Closed price today</a:t>
            </a:r>
            <a:endParaRPr>
              <a:solidFill>
                <a:srgbClr val="FFFFFF"/>
              </a:solidFill>
            </a:endParaRPr>
          </a:p>
          <a:p>
            <a:pPr indent="-317500" lvl="1" marL="914400" rtl="0" algn="l">
              <a:spcBef>
                <a:spcPts val="0"/>
              </a:spcBef>
              <a:spcAft>
                <a:spcPts val="0"/>
              </a:spcAft>
              <a:buSzPts val="1400"/>
              <a:buChar char="○"/>
            </a:pPr>
            <a:r>
              <a:rPr lang="en">
                <a:solidFill>
                  <a:srgbClr val="FFFFFF"/>
                </a:solidFill>
              </a:rPr>
              <a:t>Validation </a:t>
            </a:r>
            <a:r>
              <a:rPr lang="en">
                <a:solidFill>
                  <a:srgbClr val="FFFFFF"/>
                </a:solidFill>
              </a:rPr>
              <a:t>score </a:t>
            </a:r>
            <a:r>
              <a:rPr lang="en">
                <a:solidFill>
                  <a:srgbClr val="FFFFFF"/>
                </a:solidFill>
              </a:rPr>
              <a:t> decreased when more features were added</a:t>
            </a:r>
            <a:endParaRPr>
              <a:solidFill>
                <a:srgbClr val="FFFFFF"/>
              </a:solidFill>
            </a:endParaRPr>
          </a:p>
          <a:p>
            <a:pPr indent="-317500" lvl="1" marL="914400" rtl="0" algn="l">
              <a:spcBef>
                <a:spcPts val="0"/>
              </a:spcBef>
              <a:spcAft>
                <a:spcPts val="0"/>
              </a:spcAft>
              <a:buSzPts val="1400"/>
              <a:buChar char="○"/>
            </a:pPr>
            <a:r>
              <a:rPr lang="en">
                <a:solidFill>
                  <a:srgbClr val="FFFFFF"/>
                </a:solidFill>
              </a:rPr>
              <a:t>With only 1 feature, validation score improved to 1.22949</a:t>
            </a:r>
            <a:endParaRPr>
              <a:solidFill>
                <a:srgbClr val="FFFFFF"/>
              </a:solidFill>
            </a:endParaRPr>
          </a:p>
          <a:p>
            <a:pPr indent="-317500" lvl="1" marL="914400" rtl="0" algn="l">
              <a:spcBef>
                <a:spcPts val="0"/>
              </a:spcBef>
              <a:spcAft>
                <a:spcPts val="0"/>
              </a:spcAft>
              <a:buSzPts val="1400"/>
              <a:buChar char="○"/>
            </a:pPr>
            <a:r>
              <a:rPr lang="en">
                <a:solidFill>
                  <a:srgbClr val="FFFFFF"/>
                </a:solidFill>
              </a:rPr>
              <a:t>Train score: 1.07175</a:t>
            </a:r>
            <a:endParaRPr>
              <a:solidFill>
                <a:srgbClr val="FFFFFF"/>
              </a:solidFill>
            </a:endParaRPr>
          </a:p>
          <a:p>
            <a:pPr indent="-342900" lvl="0" marL="457200" rtl="0" algn="l">
              <a:spcBef>
                <a:spcPts val="0"/>
              </a:spcBef>
              <a:spcAft>
                <a:spcPts val="0"/>
              </a:spcAft>
              <a:buSzPts val="1800"/>
              <a:buChar char="●"/>
            </a:pPr>
            <a:r>
              <a:rPr lang="en">
                <a:solidFill>
                  <a:srgbClr val="FFFFFF"/>
                </a:solidFill>
              </a:rPr>
              <a:t>Overfitting reduced even more</a:t>
            </a:r>
            <a:endParaRPr/>
          </a:p>
        </p:txBody>
      </p:sp>
      <p:sp>
        <p:nvSpPr>
          <p:cNvPr id="220" name="Google Shape;220;p33"/>
          <p:cNvSpPr/>
          <p:nvPr/>
        </p:nvSpPr>
        <p:spPr>
          <a:xfrm>
            <a:off x="180954" y="2142950"/>
            <a:ext cx="5191800" cy="26679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3"/>
          <p:cNvPicPr preferRelativeResize="0"/>
          <p:nvPr/>
        </p:nvPicPr>
        <p:blipFill>
          <a:blip r:embed="rId3">
            <a:alphaModFix/>
          </a:blip>
          <a:stretch>
            <a:fillRect/>
          </a:stretch>
        </p:blipFill>
        <p:spPr>
          <a:xfrm>
            <a:off x="152400" y="435750"/>
            <a:ext cx="6240226" cy="1201100"/>
          </a:xfrm>
          <a:prstGeom prst="rect">
            <a:avLst/>
          </a:prstGeom>
          <a:noFill/>
          <a:ln>
            <a:noFill/>
          </a:ln>
        </p:spPr>
      </p:pic>
      <p:pic>
        <p:nvPicPr>
          <p:cNvPr id="222" name="Google Shape;222;p33"/>
          <p:cNvPicPr preferRelativeResize="0"/>
          <p:nvPr/>
        </p:nvPicPr>
        <p:blipFill>
          <a:blip r:embed="rId4">
            <a:alphaModFix/>
          </a:blip>
          <a:stretch>
            <a:fillRect/>
          </a:stretch>
        </p:blipFill>
        <p:spPr>
          <a:xfrm>
            <a:off x="264300" y="2237400"/>
            <a:ext cx="4906749" cy="2487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idx="1" type="body"/>
          </p:nvPr>
        </p:nvSpPr>
        <p:spPr>
          <a:xfrm>
            <a:off x="420025" y="2385100"/>
            <a:ext cx="7570500" cy="1930500"/>
          </a:xfrm>
          <a:prstGeom prst="rect">
            <a:avLst/>
          </a:prstGeom>
        </p:spPr>
        <p:txBody>
          <a:bodyPr anchorCtr="0" anchor="t" bIns="91425" lIns="91425" spcFirstLastPara="1" rIns="91425" wrap="square" tIns="91425">
            <a:normAutofit fontScale="92500" lnSpcReduction="20000"/>
          </a:bodyPr>
          <a:lstStyle/>
          <a:p>
            <a:pPr indent="-331390" lvl="0" marL="457200" rtl="0" algn="l">
              <a:spcBef>
                <a:spcPts val="500"/>
              </a:spcBef>
              <a:spcAft>
                <a:spcPts val="0"/>
              </a:spcAft>
              <a:buClr>
                <a:srgbClr val="FFFFFF"/>
              </a:buClr>
              <a:buSzPct val="100000"/>
              <a:buChar char="●"/>
            </a:pPr>
            <a:r>
              <a:rPr b="1" lang="en" sz="1750">
                <a:solidFill>
                  <a:srgbClr val="FFFFFF"/>
                </a:solidFill>
              </a:rPr>
              <a:t>To further reduce overfitting, we used ridge regression on the rfe selected model</a:t>
            </a:r>
            <a:endParaRPr b="1" sz="1750">
              <a:solidFill>
                <a:srgbClr val="FFFFFF"/>
              </a:solidFill>
            </a:endParaRPr>
          </a:p>
          <a:p>
            <a:pPr indent="-322580" lvl="1" marL="914400" rtl="0" algn="l">
              <a:spcBef>
                <a:spcPts val="0"/>
              </a:spcBef>
              <a:spcAft>
                <a:spcPts val="0"/>
              </a:spcAft>
              <a:buClr>
                <a:srgbClr val="FFFFFF"/>
              </a:buClr>
              <a:buSzPct val="100000"/>
              <a:buChar char="○"/>
            </a:pPr>
            <a:r>
              <a:rPr lang="en" sz="1600">
                <a:solidFill>
                  <a:srgbClr val="FFFFFF"/>
                </a:solidFill>
              </a:rPr>
              <a:t>GridSearchCV results: Best alpha = 0.1</a:t>
            </a:r>
            <a:endParaRPr sz="1600">
              <a:solidFill>
                <a:srgbClr val="FFFFFF"/>
              </a:solidFill>
            </a:endParaRPr>
          </a:p>
          <a:p>
            <a:pPr indent="-322580" lvl="1" marL="914400" rtl="0" algn="l">
              <a:spcBef>
                <a:spcPts val="0"/>
              </a:spcBef>
              <a:spcAft>
                <a:spcPts val="0"/>
              </a:spcAft>
              <a:buClr>
                <a:srgbClr val="FFFFFF"/>
              </a:buClr>
              <a:buSzPct val="100000"/>
              <a:buChar char="○"/>
            </a:pPr>
            <a:r>
              <a:rPr lang="en" sz="1600">
                <a:solidFill>
                  <a:srgbClr val="FFFFFF"/>
                </a:solidFill>
              </a:rPr>
              <a:t>Slight improvement in validation score: -0.000001</a:t>
            </a:r>
            <a:endParaRPr sz="1600">
              <a:solidFill>
                <a:srgbClr val="FFFFFF"/>
              </a:solidFill>
            </a:endParaRPr>
          </a:p>
          <a:p>
            <a:pPr indent="-322580" lvl="1" marL="914400" rtl="0" algn="l">
              <a:spcBef>
                <a:spcPts val="0"/>
              </a:spcBef>
              <a:spcAft>
                <a:spcPts val="0"/>
              </a:spcAft>
              <a:buClr>
                <a:srgbClr val="FFFFFF"/>
              </a:buClr>
              <a:buSzPct val="100000"/>
              <a:buChar char="○"/>
            </a:pPr>
            <a:r>
              <a:rPr lang="en" sz="1600">
                <a:solidFill>
                  <a:srgbClr val="FFFFFF"/>
                </a:solidFill>
              </a:rPr>
              <a:t>Based on the validation scores for the models so far, this model should be selected as the best model</a:t>
            </a:r>
            <a:endParaRPr sz="1600">
              <a:solidFill>
                <a:srgbClr val="FFFFFF"/>
              </a:solidFill>
            </a:endParaRPr>
          </a:p>
          <a:p>
            <a:pPr indent="-322580" lvl="1" marL="914400" rtl="0" algn="l">
              <a:spcBef>
                <a:spcPts val="0"/>
              </a:spcBef>
              <a:spcAft>
                <a:spcPts val="0"/>
              </a:spcAft>
              <a:buClr>
                <a:srgbClr val="FFFFFF"/>
              </a:buClr>
              <a:buSzPct val="100000"/>
              <a:buChar char="○"/>
            </a:pPr>
            <a:r>
              <a:rPr lang="en" sz="1600">
                <a:solidFill>
                  <a:srgbClr val="FFFFFF"/>
                </a:solidFill>
              </a:rPr>
              <a:t>Train score 1.07175</a:t>
            </a:r>
            <a:endParaRPr sz="1600">
              <a:solidFill>
                <a:srgbClr val="FFFFFF"/>
              </a:solidFill>
            </a:endParaRPr>
          </a:p>
          <a:p>
            <a:pPr indent="0" lvl="0" marL="0" rtl="0" algn="l">
              <a:spcBef>
                <a:spcPts val="600"/>
              </a:spcBef>
              <a:spcAft>
                <a:spcPts val="1200"/>
              </a:spcAft>
              <a:buNone/>
            </a:pPr>
            <a:r>
              <a:t/>
            </a:r>
            <a:endParaRPr/>
          </a:p>
        </p:txBody>
      </p:sp>
      <p:pic>
        <p:nvPicPr>
          <p:cNvPr id="228" name="Google Shape;228;p34"/>
          <p:cNvPicPr preferRelativeResize="0"/>
          <p:nvPr/>
        </p:nvPicPr>
        <p:blipFill>
          <a:blip r:embed="rId3">
            <a:alphaModFix/>
          </a:blip>
          <a:stretch>
            <a:fillRect/>
          </a:stretch>
        </p:blipFill>
        <p:spPr>
          <a:xfrm>
            <a:off x="225713" y="755450"/>
            <a:ext cx="8692574" cy="122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models</a:t>
            </a:r>
            <a:endParaRPr/>
          </a:p>
        </p:txBody>
      </p:sp>
      <p:sp>
        <p:nvSpPr>
          <p:cNvPr id="234" name="Google Shape;234;p35"/>
          <p:cNvSpPr txBox="1"/>
          <p:nvPr>
            <p:ph idx="1" type="body"/>
          </p:nvPr>
        </p:nvSpPr>
        <p:spPr>
          <a:xfrm>
            <a:off x="247400" y="2879700"/>
            <a:ext cx="5465700" cy="1895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FFFFFF"/>
              </a:buClr>
              <a:buSzPts val="1800"/>
              <a:buChar char="●"/>
            </a:pPr>
            <a:r>
              <a:rPr lang="en">
                <a:solidFill>
                  <a:srgbClr val="FFFFFF"/>
                </a:solidFill>
              </a:rPr>
              <a:t>Here, we see that the model we chose based on the best validation score did not perform the best on the test data set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validation errors  are in general lower than the test errors</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May be due to the increase in volatility of stock prices across time.</a:t>
            </a:r>
            <a:endParaRPr>
              <a:solidFill>
                <a:srgbClr val="FFFFFF"/>
              </a:solidFill>
            </a:endParaRPr>
          </a:p>
        </p:txBody>
      </p:sp>
      <p:sp>
        <p:nvSpPr>
          <p:cNvPr id="235" name="Google Shape;235;p35"/>
          <p:cNvSpPr/>
          <p:nvPr/>
        </p:nvSpPr>
        <p:spPr>
          <a:xfrm>
            <a:off x="5844000" y="2879700"/>
            <a:ext cx="3223800" cy="21876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5"/>
          <p:cNvPicPr preferRelativeResize="0"/>
          <p:nvPr/>
        </p:nvPicPr>
        <p:blipFill>
          <a:blip r:embed="rId3">
            <a:alphaModFix/>
          </a:blip>
          <a:stretch>
            <a:fillRect/>
          </a:stretch>
        </p:blipFill>
        <p:spPr>
          <a:xfrm>
            <a:off x="5949035" y="2906700"/>
            <a:ext cx="3013725" cy="2187500"/>
          </a:xfrm>
          <a:prstGeom prst="rect">
            <a:avLst/>
          </a:prstGeom>
          <a:noFill/>
          <a:ln>
            <a:noFill/>
          </a:ln>
        </p:spPr>
      </p:pic>
      <p:graphicFrame>
        <p:nvGraphicFramePr>
          <p:cNvPr id="237" name="Google Shape;237;p35"/>
          <p:cNvGraphicFramePr/>
          <p:nvPr/>
        </p:nvGraphicFramePr>
        <p:xfrm>
          <a:off x="526250" y="918813"/>
          <a:ext cx="3000000" cy="3000000"/>
        </p:xfrm>
        <a:graphic>
          <a:graphicData uri="http://schemas.openxmlformats.org/drawingml/2006/table">
            <a:tbl>
              <a:tblPr>
                <a:noFill/>
                <a:tableStyleId>{FBC3FA9F-A16D-416C-9DC8-E4D5EA6AE628}</a:tableStyleId>
              </a:tblPr>
              <a:tblGrid>
                <a:gridCol w="1195850"/>
                <a:gridCol w="1128775"/>
                <a:gridCol w="1117625"/>
                <a:gridCol w="1274075"/>
                <a:gridCol w="1117625"/>
                <a:gridCol w="1128775"/>
                <a:gridCol w="1128775"/>
              </a:tblGrid>
              <a:tr h="780225">
                <a:tc>
                  <a:txBody>
                    <a:bodyPr/>
                    <a:lstStyle/>
                    <a:p>
                      <a:pPr indent="0" lvl="0" marL="0" rtl="0" algn="l">
                        <a:spcBef>
                          <a:spcPts val="0"/>
                        </a:spcBef>
                        <a:spcAft>
                          <a:spcPts val="0"/>
                        </a:spcAft>
                        <a:buNone/>
                      </a:pPr>
                      <a:r>
                        <a:t/>
                      </a:r>
                      <a:endParaRPr sz="1200">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Base model</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PCA</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Correlated columns removed</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Ridge</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RFE</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RFE + Ridge</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5600">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Test Score</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2.73058</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2.73142</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2.71638</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C9B18E"/>
                          </a:solidFill>
                          <a:latin typeface="Average"/>
                          <a:ea typeface="Average"/>
                          <a:cs typeface="Average"/>
                          <a:sym typeface="Average"/>
                        </a:rPr>
                        <a:t>2.71638</a:t>
                      </a:r>
                      <a:endParaRPr sz="1200">
                        <a:solidFill>
                          <a:srgbClr val="C9B18E"/>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2.72083</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2.72083</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5025">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Validation</a:t>
                      </a:r>
                      <a:r>
                        <a:rPr lang="en" sz="1200">
                          <a:solidFill>
                            <a:srgbClr val="FFFFFF"/>
                          </a:solidFill>
                          <a:latin typeface="Average"/>
                          <a:ea typeface="Average"/>
                          <a:cs typeface="Average"/>
                          <a:sym typeface="Average"/>
                        </a:rPr>
                        <a:t> Score</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1.26398</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1.26390</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1.24689</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1.24689</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FFFFFF"/>
                          </a:solidFill>
                          <a:latin typeface="Average"/>
                          <a:ea typeface="Average"/>
                          <a:cs typeface="Average"/>
                          <a:sym typeface="Average"/>
                        </a:rPr>
                        <a:t>1.22949</a:t>
                      </a:r>
                      <a:endParaRPr sz="1200">
                        <a:solidFill>
                          <a:srgbClr val="FFFFFF"/>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C9B18E"/>
                          </a:solidFill>
                          <a:latin typeface="Average"/>
                          <a:ea typeface="Average"/>
                          <a:cs typeface="Average"/>
                          <a:sym typeface="Average"/>
                        </a:rPr>
                        <a:t>1.22949</a:t>
                      </a:r>
                      <a:endParaRPr sz="1200">
                        <a:solidFill>
                          <a:srgbClr val="C9B18E"/>
                        </a:solidFill>
                        <a:latin typeface="Average"/>
                        <a:ea typeface="Average"/>
                        <a:cs typeface="Average"/>
                        <a:sym typeface="Average"/>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Selected</a:t>
            </a:r>
            <a:endParaRPr/>
          </a:p>
        </p:txBody>
      </p:sp>
      <p:sp>
        <p:nvSpPr>
          <p:cNvPr id="243" name="Google Shape;243;p36"/>
          <p:cNvSpPr txBox="1"/>
          <p:nvPr>
            <p:ph idx="1" type="body"/>
          </p:nvPr>
        </p:nvSpPr>
        <p:spPr>
          <a:xfrm>
            <a:off x="311700" y="1017725"/>
            <a:ext cx="4010700" cy="383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Coefficient for the Ridge model with 27 features: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Features other than “Close” have coefficient of almost 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i="1" lang="en">
                <a:solidFill>
                  <a:schemeClr val="dk1"/>
                </a:solidFill>
              </a:rPr>
              <a:t>Select the RFE Ridge model with only the “Close” feature instead</a:t>
            </a:r>
            <a:endParaRPr i="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Better average score on the validation sets</a:t>
            </a:r>
            <a:endParaRPr>
              <a:solidFill>
                <a:schemeClr val="dk1"/>
              </a:solidFill>
            </a:endParaRPr>
          </a:p>
        </p:txBody>
      </p:sp>
      <p:sp>
        <p:nvSpPr>
          <p:cNvPr id="244" name="Google Shape;244;p36"/>
          <p:cNvSpPr/>
          <p:nvPr/>
        </p:nvSpPr>
        <p:spPr>
          <a:xfrm>
            <a:off x="4398600" y="789125"/>
            <a:ext cx="4660800" cy="40671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6"/>
          <p:cNvPicPr preferRelativeResize="0"/>
          <p:nvPr/>
        </p:nvPicPr>
        <p:blipFill>
          <a:blip r:embed="rId3">
            <a:alphaModFix/>
          </a:blip>
          <a:stretch>
            <a:fillRect/>
          </a:stretch>
        </p:blipFill>
        <p:spPr>
          <a:xfrm>
            <a:off x="4419600" y="789113"/>
            <a:ext cx="4457700" cy="406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with Martingale Series</a:t>
            </a:r>
            <a:endParaRPr/>
          </a:p>
        </p:txBody>
      </p:sp>
      <p:sp>
        <p:nvSpPr>
          <p:cNvPr id="251" name="Google Shape;25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1"/>
                </a:solidFill>
              </a:rPr>
              <a:t>Martingale hypothesis test score : 2.72439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Regression equation using Martingale hypothesis: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Regression equation using RFE Ridge model:</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52" name="Google Shape;252;p37"/>
          <p:cNvPicPr preferRelativeResize="0"/>
          <p:nvPr/>
        </p:nvPicPr>
        <p:blipFill>
          <a:blip r:embed="rId3">
            <a:alphaModFix/>
          </a:blip>
          <a:stretch>
            <a:fillRect/>
          </a:stretch>
        </p:blipFill>
        <p:spPr>
          <a:xfrm>
            <a:off x="2663775" y="3501825"/>
            <a:ext cx="4353373" cy="364300"/>
          </a:xfrm>
          <a:prstGeom prst="rect">
            <a:avLst/>
          </a:prstGeom>
          <a:noFill/>
          <a:ln>
            <a:noFill/>
          </a:ln>
        </p:spPr>
      </p:pic>
      <p:pic>
        <p:nvPicPr>
          <p:cNvPr id="253" name="Google Shape;253;p37"/>
          <p:cNvPicPr preferRelativeResize="0"/>
          <p:nvPr/>
        </p:nvPicPr>
        <p:blipFill>
          <a:blip r:embed="rId4">
            <a:alphaModFix/>
          </a:blip>
          <a:stretch>
            <a:fillRect/>
          </a:stretch>
        </p:blipFill>
        <p:spPr>
          <a:xfrm>
            <a:off x="2663775" y="2405353"/>
            <a:ext cx="5651000" cy="432025"/>
          </a:xfrm>
          <a:prstGeom prst="rect">
            <a:avLst/>
          </a:prstGeom>
          <a:noFill/>
          <a:ln>
            <a:noFill/>
          </a:ln>
        </p:spPr>
      </p:pic>
      <p:sp>
        <p:nvSpPr>
          <p:cNvPr id="254" name="Google Shape;254;p37"/>
          <p:cNvSpPr txBox="1"/>
          <p:nvPr/>
        </p:nvSpPr>
        <p:spPr>
          <a:xfrm>
            <a:off x="522925" y="4133050"/>
            <a:ext cx="785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Average"/>
                <a:ea typeface="Average"/>
                <a:cs typeface="Average"/>
                <a:sym typeface="Average"/>
              </a:rPr>
              <a:t>Given that there is a general upwards trend in stock prices, it makes sense that E(Y) &gt; Price today</a:t>
            </a:r>
            <a:endParaRPr b="1" sz="1800">
              <a:solidFill>
                <a:schemeClr val="dk1"/>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 Regressors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 regressor</a:t>
            </a:r>
            <a:endParaRPr/>
          </a:p>
        </p:txBody>
      </p:sp>
      <p:sp>
        <p:nvSpPr>
          <p:cNvPr id="265" name="Google Shape;26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Low train error: 3.62419e-17</a:t>
            </a:r>
            <a:endParaRPr>
              <a:solidFill>
                <a:schemeClr val="dk1"/>
              </a:solidFill>
            </a:endParaRPr>
          </a:p>
          <a:p>
            <a:pPr indent="0" lvl="0" marL="0" rtl="0" algn="l">
              <a:spcBef>
                <a:spcPts val="1200"/>
              </a:spcBef>
              <a:spcAft>
                <a:spcPts val="0"/>
              </a:spcAft>
              <a:buNone/>
            </a:pPr>
            <a:r>
              <a:rPr lang="en">
                <a:solidFill>
                  <a:schemeClr val="dk1"/>
                </a:solidFill>
              </a:rPr>
              <a:t>Very high test error: 44.99473</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Range of predictions on X test dataset is within the range of predictions on X train dataset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Tree model </a:t>
            </a:r>
            <a:r>
              <a:rPr b="1" lang="en">
                <a:solidFill>
                  <a:schemeClr val="dk1"/>
                </a:solidFill>
              </a:rPr>
              <a:t>cannot extrapolate</a:t>
            </a:r>
            <a:r>
              <a:rPr b="1" lang="en">
                <a:solidFill>
                  <a:schemeClr val="dk1"/>
                </a:solidFill>
              </a:rPr>
              <a:t> </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graphicFrame>
        <p:nvGraphicFramePr>
          <p:cNvPr id="266" name="Google Shape;266;p39"/>
          <p:cNvGraphicFramePr/>
          <p:nvPr/>
        </p:nvGraphicFramePr>
        <p:xfrm>
          <a:off x="856800" y="3380235"/>
          <a:ext cx="3000000" cy="3000000"/>
        </p:xfrm>
        <a:graphic>
          <a:graphicData uri="http://schemas.openxmlformats.org/drawingml/2006/table">
            <a:tbl>
              <a:tblPr>
                <a:noFill/>
                <a:tableStyleId>{E4FDDF6B-4AC2-42FE-BEFF-7B863A7BC8FC}</a:tableStyleId>
              </a:tblPr>
              <a:tblGrid>
                <a:gridCol w="2413000"/>
                <a:gridCol w="2413000"/>
                <a:gridCol w="2413000"/>
              </a:tblGrid>
              <a:tr h="100000">
                <a:tc>
                  <a:txBody>
                    <a:bodyPr/>
                    <a:lstStyle/>
                    <a:p>
                      <a:pPr indent="0" lvl="0" marL="0" rtl="0" algn="l">
                        <a:spcBef>
                          <a:spcPts val="0"/>
                        </a:spcBef>
                        <a:spcAft>
                          <a:spcPts val="0"/>
                        </a:spcAft>
                        <a:buNone/>
                      </a:pPr>
                      <a:r>
                        <a:t/>
                      </a:r>
                      <a:endParaRPr>
                        <a:solidFill>
                          <a:schemeClr val="accent6"/>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Min</a:t>
                      </a:r>
                      <a:endParaRPr>
                        <a:solidFill>
                          <a:schemeClr val="accent6"/>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Max</a:t>
                      </a:r>
                      <a:endParaRPr>
                        <a:solidFill>
                          <a:schemeClr val="accent6"/>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Prediction on X train</a:t>
                      </a:r>
                      <a:endParaRPr>
                        <a:solidFill>
                          <a:schemeClr val="accent6"/>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0.103790</a:t>
                      </a:r>
                      <a:endParaRPr>
                        <a:solidFill>
                          <a:schemeClr val="accent6"/>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610.080000</a:t>
                      </a:r>
                      <a:endParaRPr>
                        <a:solidFill>
                          <a:schemeClr val="accent6"/>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Prediction on X test</a:t>
                      </a:r>
                      <a:endParaRPr>
                        <a:solidFill>
                          <a:schemeClr val="accent6"/>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1.543300</a:t>
                      </a:r>
                      <a:endParaRPr>
                        <a:solidFill>
                          <a:schemeClr val="accent6"/>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6"/>
                          </a:solidFill>
                          <a:latin typeface="Average"/>
                          <a:ea typeface="Average"/>
                          <a:cs typeface="Average"/>
                          <a:sym typeface="Average"/>
                        </a:rPr>
                        <a:t>609.800000</a:t>
                      </a:r>
                      <a:endParaRPr>
                        <a:solidFill>
                          <a:schemeClr val="accent6"/>
                        </a:solidFill>
                        <a:latin typeface="Average"/>
                        <a:ea typeface="Average"/>
                        <a:cs typeface="Average"/>
                        <a:sym typeface="Average"/>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76825" y="445025"/>
            <a:ext cx="714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 regressor vs Linear Tree Models</a:t>
            </a:r>
            <a:endParaRPr/>
          </a:p>
        </p:txBody>
      </p:sp>
      <p:sp>
        <p:nvSpPr>
          <p:cNvPr id="272" name="Google Shape;272;p40"/>
          <p:cNvSpPr txBox="1"/>
          <p:nvPr>
            <p:ph idx="1" type="body"/>
          </p:nvPr>
        </p:nvSpPr>
        <p:spPr>
          <a:xfrm>
            <a:off x="984950" y="1017725"/>
            <a:ext cx="6982800" cy="12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Leaf nodes are linear regression models vs leaf nodes being constants for the usual decision tree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Thus harness the ability of linear models to extrapolate beyond seen target values</a:t>
            </a:r>
            <a:endParaRPr sz="1000">
              <a:solidFill>
                <a:schemeClr val="dk1"/>
              </a:solidFill>
            </a:endParaRPr>
          </a:p>
        </p:txBody>
      </p:sp>
      <p:pic>
        <p:nvPicPr>
          <p:cNvPr id="273" name="Google Shape;273;p40"/>
          <p:cNvPicPr preferRelativeResize="0"/>
          <p:nvPr/>
        </p:nvPicPr>
        <p:blipFill>
          <a:blip r:embed="rId3">
            <a:alphaModFix/>
          </a:blip>
          <a:stretch>
            <a:fillRect/>
          </a:stretch>
        </p:blipFill>
        <p:spPr>
          <a:xfrm>
            <a:off x="670345" y="2379475"/>
            <a:ext cx="7297399" cy="246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131700" y="144575"/>
            <a:ext cx="444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 with linear models</a:t>
            </a:r>
            <a:endParaRPr/>
          </a:p>
        </p:txBody>
      </p:sp>
      <p:sp>
        <p:nvSpPr>
          <p:cNvPr id="279" name="Google Shape;279;p41"/>
          <p:cNvSpPr txBox="1"/>
          <p:nvPr>
            <p:ph idx="1" type="body"/>
          </p:nvPr>
        </p:nvSpPr>
        <p:spPr>
          <a:xfrm>
            <a:off x="191775" y="657200"/>
            <a:ext cx="8148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Pros: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As depth increases, trend becomes more “segmented” – More flexible piecewise linear models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More leaves – Less data at each leaf to train each linear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More prone to overfitting</a:t>
            </a:r>
            <a:endParaRPr>
              <a:solidFill>
                <a:schemeClr val="dk1"/>
              </a:solidFill>
            </a:endParaRPr>
          </a:p>
          <a:p>
            <a:pPr indent="0" lvl="0" marL="0" rtl="0" algn="l">
              <a:spcBef>
                <a:spcPts val="1200"/>
              </a:spcBef>
              <a:spcAft>
                <a:spcPts val="1200"/>
              </a:spcAft>
              <a:buNone/>
            </a:pPr>
            <a:r>
              <a:rPr lang="en" sz="1000">
                <a:solidFill>
                  <a:schemeClr val="dk1"/>
                </a:solidFill>
              </a:rPr>
              <a:t>Source credit: https://pypi.org/project/linear-tree/</a:t>
            </a:r>
            <a:endParaRPr sz="1000">
              <a:solidFill>
                <a:schemeClr val="dk1"/>
              </a:solidFill>
            </a:endParaRPr>
          </a:p>
        </p:txBody>
      </p:sp>
      <p:pic>
        <p:nvPicPr>
          <p:cNvPr id="280" name="Google Shape;280;p41"/>
          <p:cNvPicPr preferRelativeResize="0"/>
          <p:nvPr/>
        </p:nvPicPr>
        <p:blipFill>
          <a:blip r:embed="rId3">
            <a:alphaModFix/>
          </a:blip>
          <a:stretch>
            <a:fillRect/>
          </a:stretch>
        </p:blipFill>
        <p:spPr>
          <a:xfrm>
            <a:off x="3364925" y="1930450"/>
            <a:ext cx="5051070" cy="3032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Tasks</a:t>
            </a:r>
            <a:endParaRPr/>
          </a:p>
        </p:txBody>
      </p:sp>
      <p:pic>
        <p:nvPicPr>
          <p:cNvPr id="73" name="Google Shape;73;p15"/>
          <p:cNvPicPr preferRelativeResize="0"/>
          <p:nvPr/>
        </p:nvPicPr>
        <p:blipFill>
          <a:blip r:embed="rId3">
            <a:alphaModFix/>
          </a:blip>
          <a:stretch>
            <a:fillRect/>
          </a:stretch>
        </p:blipFill>
        <p:spPr>
          <a:xfrm>
            <a:off x="4555575" y="1078563"/>
            <a:ext cx="32850" cy="3564225"/>
          </a:xfrm>
          <a:prstGeom prst="rect">
            <a:avLst/>
          </a:prstGeom>
          <a:noFill/>
          <a:ln>
            <a:noFill/>
          </a:ln>
        </p:spPr>
      </p:pic>
      <p:sp>
        <p:nvSpPr>
          <p:cNvPr id="74" name="Google Shape;74;p15"/>
          <p:cNvSpPr txBox="1"/>
          <p:nvPr/>
        </p:nvSpPr>
        <p:spPr>
          <a:xfrm>
            <a:off x="909300" y="1017725"/>
            <a:ext cx="84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C9B18E"/>
                </a:solidFill>
                <a:latin typeface="DM Serif Display"/>
                <a:ea typeface="DM Serif Display"/>
                <a:cs typeface="DM Serif Display"/>
                <a:sym typeface="DM Serif Display"/>
              </a:rPr>
              <a:t>01</a:t>
            </a:r>
            <a:endParaRPr>
              <a:latin typeface="Average"/>
              <a:ea typeface="Average"/>
              <a:cs typeface="Average"/>
              <a:sym typeface="Average"/>
            </a:endParaRPr>
          </a:p>
        </p:txBody>
      </p:sp>
      <p:sp>
        <p:nvSpPr>
          <p:cNvPr id="75" name="Google Shape;75;p15"/>
          <p:cNvSpPr txBox="1"/>
          <p:nvPr/>
        </p:nvSpPr>
        <p:spPr>
          <a:xfrm>
            <a:off x="4803625" y="1017725"/>
            <a:ext cx="10839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0">
                <a:solidFill>
                  <a:srgbClr val="C9B18E"/>
                </a:solidFill>
                <a:latin typeface="DM Serif Display"/>
                <a:ea typeface="DM Serif Display"/>
                <a:cs typeface="DM Serif Display"/>
                <a:sym typeface="DM Serif Display"/>
              </a:rPr>
              <a:t>02</a:t>
            </a:r>
            <a:endParaRPr>
              <a:latin typeface="Average"/>
              <a:ea typeface="Average"/>
              <a:cs typeface="Average"/>
              <a:sym typeface="Average"/>
            </a:endParaRPr>
          </a:p>
        </p:txBody>
      </p:sp>
      <p:sp>
        <p:nvSpPr>
          <p:cNvPr id="76" name="Google Shape;76;p15"/>
          <p:cNvSpPr txBox="1"/>
          <p:nvPr/>
        </p:nvSpPr>
        <p:spPr>
          <a:xfrm>
            <a:off x="1653275" y="1239950"/>
            <a:ext cx="26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Predicting next day Close Price</a:t>
            </a:r>
            <a:endParaRPr b="1">
              <a:solidFill>
                <a:schemeClr val="dk1"/>
              </a:solidFill>
              <a:latin typeface="Average"/>
              <a:ea typeface="Average"/>
              <a:cs typeface="Average"/>
              <a:sym typeface="Average"/>
            </a:endParaRPr>
          </a:p>
        </p:txBody>
      </p:sp>
      <p:sp>
        <p:nvSpPr>
          <p:cNvPr id="77" name="Google Shape;77;p15"/>
          <p:cNvSpPr txBox="1"/>
          <p:nvPr/>
        </p:nvSpPr>
        <p:spPr>
          <a:xfrm>
            <a:off x="5676225" y="1377725"/>
            <a:ext cx="24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78" name="Google Shape;78;p15"/>
          <p:cNvSpPr txBox="1"/>
          <p:nvPr/>
        </p:nvSpPr>
        <p:spPr>
          <a:xfrm>
            <a:off x="5568075" y="1239950"/>
            <a:ext cx="26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Predicting change in stock price</a:t>
            </a:r>
            <a:endParaRPr b="1">
              <a:solidFill>
                <a:schemeClr val="dk1"/>
              </a:solidFill>
              <a:latin typeface="Average"/>
              <a:ea typeface="Average"/>
              <a:cs typeface="Average"/>
              <a:sym typeface="Average"/>
            </a:endParaRPr>
          </a:p>
        </p:txBody>
      </p:sp>
      <p:sp>
        <p:nvSpPr>
          <p:cNvPr id="79" name="Google Shape;79;p15"/>
          <p:cNvSpPr txBox="1"/>
          <p:nvPr/>
        </p:nvSpPr>
        <p:spPr>
          <a:xfrm>
            <a:off x="863375" y="1791050"/>
            <a:ext cx="33525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We aim to build a general price predicting model, that can predict stock prices for companies in the technology sector.</a:t>
            </a:r>
            <a:endParaRPr>
              <a:solidFill>
                <a:schemeClr val="dk1"/>
              </a:solidFill>
              <a:latin typeface="Average"/>
              <a:ea typeface="Average"/>
              <a:cs typeface="Average"/>
              <a:sym typeface="Average"/>
            </a:endParaRPr>
          </a:p>
          <a:p>
            <a:pPr indent="0" lvl="0" marL="0" rtl="0" algn="just">
              <a:spcBef>
                <a:spcPts val="0"/>
              </a:spcBef>
              <a:spcAft>
                <a:spcPts val="0"/>
              </a:spcAft>
              <a:buNone/>
            </a:pPr>
            <a:r>
              <a:t/>
            </a:r>
            <a:endParaRPr>
              <a:solidFill>
                <a:schemeClr val="dk1"/>
              </a:solidFill>
              <a:latin typeface="Average"/>
              <a:ea typeface="Average"/>
              <a:cs typeface="Average"/>
              <a:sym typeface="Average"/>
            </a:endParaRPr>
          </a:p>
        </p:txBody>
      </p:sp>
      <p:sp>
        <p:nvSpPr>
          <p:cNvPr id="80" name="Google Shape;80;p15"/>
          <p:cNvSpPr txBox="1"/>
          <p:nvPr/>
        </p:nvSpPr>
        <p:spPr>
          <a:xfrm>
            <a:off x="4928125" y="1791050"/>
            <a:ext cx="33525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Classification:</a:t>
            </a:r>
            <a:endParaRPr>
              <a:solidFill>
                <a:schemeClr val="dk1"/>
              </a:solidFill>
              <a:latin typeface="Average"/>
              <a:ea typeface="Average"/>
              <a:cs typeface="Average"/>
              <a:sym typeface="Average"/>
            </a:endParaRPr>
          </a:p>
          <a:p>
            <a:pPr indent="-317500" lvl="1" marL="9144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If stock price will go up or down next day</a:t>
            </a:r>
            <a:endParaRPr>
              <a:solidFill>
                <a:schemeClr val="dk1"/>
              </a:solidFill>
              <a:latin typeface="Average"/>
              <a:ea typeface="Average"/>
              <a:cs typeface="Average"/>
              <a:sym typeface="Average"/>
            </a:endParaRPr>
          </a:p>
          <a:p>
            <a:pPr indent="-317500" lvl="1" marL="9144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Help traders decide whether to buy or sell a stock</a:t>
            </a:r>
            <a:endParaRPr>
              <a:solidFill>
                <a:schemeClr val="dk1"/>
              </a:solidFill>
              <a:latin typeface="Average"/>
              <a:ea typeface="Average"/>
              <a:cs typeface="Average"/>
              <a:sym typeface="Average"/>
            </a:endParaRPr>
          </a:p>
          <a:p>
            <a:pPr indent="-317500" lvl="0" marL="4572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Regression:</a:t>
            </a:r>
            <a:endParaRPr>
              <a:solidFill>
                <a:schemeClr val="dk1"/>
              </a:solidFill>
              <a:latin typeface="Average"/>
              <a:ea typeface="Average"/>
              <a:cs typeface="Average"/>
              <a:sym typeface="Average"/>
            </a:endParaRPr>
          </a:p>
          <a:p>
            <a:pPr indent="-317500" lvl="1" marL="9144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Predict how much a stock’s price will increase or decrease</a:t>
            </a:r>
            <a:endParaRPr>
              <a:solidFill>
                <a:schemeClr val="dk1"/>
              </a:solidFill>
              <a:latin typeface="Average"/>
              <a:ea typeface="Average"/>
              <a:cs typeface="Average"/>
              <a:sym typeface="Average"/>
            </a:endParaRPr>
          </a:p>
          <a:p>
            <a:pPr indent="-317500" lvl="1" marL="914400" rtl="0" algn="just">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Help traders decide which stock is more worthy to buy</a:t>
            </a:r>
            <a:endParaRPr>
              <a:solidFill>
                <a:schemeClr val="dk1"/>
              </a:solidFill>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Experimenting with linear trees</a:t>
            </a:r>
            <a:endParaRPr/>
          </a:p>
        </p:txBody>
      </p:sp>
      <p:sp>
        <p:nvSpPr>
          <p:cNvPr id="286" name="Google Shape;286;p42"/>
          <p:cNvSpPr txBox="1"/>
          <p:nvPr>
            <p:ph idx="1" type="body"/>
          </p:nvPr>
        </p:nvSpPr>
        <p:spPr>
          <a:xfrm>
            <a:off x="385175"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A linear tree model performed much better than a classical decision tree regressor.</a:t>
            </a:r>
            <a:endParaRPr sz="1400">
              <a:solidFill>
                <a:schemeClr val="dk1"/>
              </a:solidFill>
            </a:endParaRPr>
          </a:p>
          <a:p>
            <a:pPr indent="0" lvl="0" marL="0" rtl="0" algn="l">
              <a:spcBef>
                <a:spcPts val="1200"/>
              </a:spcBef>
              <a:spcAft>
                <a:spcPts val="0"/>
              </a:spcAft>
              <a:buNone/>
            </a:pPr>
            <a:r>
              <a:rPr lang="en" sz="1400">
                <a:solidFill>
                  <a:schemeClr val="dk1"/>
                </a:solidFill>
              </a:rPr>
              <a:t>However:</a:t>
            </a:r>
            <a:endParaRPr sz="1400">
              <a:solidFill>
                <a:schemeClr val="dk1"/>
              </a:solidFill>
            </a:endParaRPr>
          </a:p>
          <a:p>
            <a:pPr indent="-317500" lvl="0" marL="914400" rtl="0" algn="l">
              <a:spcBef>
                <a:spcPts val="1200"/>
              </a:spcBef>
              <a:spcAft>
                <a:spcPts val="0"/>
              </a:spcAft>
              <a:buClr>
                <a:schemeClr val="dk1"/>
              </a:buClr>
              <a:buSzPts val="1400"/>
              <a:buChar char="●"/>
            </a:pPr>
            <a:r>
              <a:rPr lang="en" sz="1400">
                <a:solidFill>
                  <a:schemeClr val="dk1"/>
                </a:solidFill>
              </a:rPr>
              <a:t>Both validation and test scores are higher than Linear Regression models</a:t>
            </a:r>
            <a:endParaRPr sz="1400">
              <a:solidFill>
                <a:schemeClr val="dk1"/>
              </a:solidFill>
            </a:endParaRPr>
          </a:p>
          <a:p>
            <a:pPr indent="-317500" lvl="0" marL="914400" rtl="0" algn="l">
              <a:spcBef>
                <a:spcPts val="0"/>
              </a:spcBef>
              <a:spcAft>
                <a:spcPts val="0"/>
              </a:spcAft>
              <a:buClr>
                <a:schemeClr val="dk1"/>
              </a:buClr>
              <a:buSzPts val="1400"/>
              <a:buChar char="●"/>
            </a:pPr>
            <a:r>
              <a:rPr lang="en" sz="1400">
                <a:solidFill>
                  <a:schemeClr val="dk1"/>
                </a:solidFill>
              </a:rPr>
              <a:t>Decreasing the depth seems to improve the validation score, but did not help to improve the test score.</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graphicFrame>
        <p:nvGraphicFramePr>
          <p:cNvPr id="287" name="Google Shape;287;p42"/>
          <p:cNvGraphicFramePr/>
          <p:nvPr/>
        </p:nvGraphicFramePr>
        <p:xfrm>
          <a:off x="1313000" y="2672775"/>
          <a:ext cx="3000000" cy="3000000"/>
        </p:xfrm>
        <a:graphic>
          <a:graphicData uri="http://schemas.openxmlformats.org/drawingml/2006/table">
            <a:tbl>
              <a:tblPr>
                <a:noFill/>
                <a:tableStyleId>{E4FDDF6B-4AC2-42FE-BEFF-7B863A7BC8FC}</a:tableStyleId>
              </a:tblPr>
              <a:tblGrid>
                <a:gridCol w="2221650"/>
                <a:gridCol w="2221650"/>
                <a:gridCol w="2221650"/>
              </a:tblGrid>
              <a:tr h="375075">
                <a:tc>
                  <a:txBody>
                    <a:bodyPr/>
                    <a:lstStyle/>
                    <a:p>
                      <a:pPr indent="0" lvl="0" marL="0" rtl="0" algn="l">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Tree 1</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Tree 2</a:t>
                      </a:r>
                      <a:endParaRPr>
                        <a:solidFill>
                          <a:schemeClr val="dk1"/>
                        </a:solidFill>
                        <a:latin typeface="Average"/>
                        <a:ea typeface="Average"/>
                        <a:cs typeface="Average"/>
                        <a:sym typeface="Average"/>
                      </a:endParaRPr>
                    </a:p>
                  </a:txBody>
                  <a:tcPr marT="91425" marB="91425" marR="91425" marL="91425"/>
                </a:tc>
              </a:tr>
              <a:tr h="375075">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Depth</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5</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3</a:t>
                      </a:r>
                      <a:endParaRPr>
                        <a:solidFill>
                          <a:schemeClr val="dk1"/>
                        </a:solidFill>
                        <a:latin typeface="Average"/>
                        <a:ea typeface="Average"/>
                        <a:cs typeface="Average"/>
                        <a:sym typeface="Average"/>
                      </a:endParaRPr>
                    </a:p>
                  </a:txBody>
                  <a:tcPr marT="91425" marB="91425" marR="91425" marL="91425"/>
                </a:tc>
              </a:tr>
              <a:tr h="375075">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Validation score</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1.42924</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1.42147</a:t>
                      </a:r>
                      <a:endParaRPr>
                        <a:solidFill>
                          <a:schemeClr val="dk1"/>
                        </a:solidFill>
                        <a:latin typeface="Average"/>
                        <a:ea typeface="Average"/>
                        <a:cs typeface="Average"/>
                        <a:sym typeface="Average"/>
                      </a:endParaRPr>
                    </a:p>
                  </a:txBody>
                  <a:tcPr marT="91425" marB="91425" marR="91425" marL="91425"/>
                </a:tc>
              </a:tr>
              <a:tr h="375075">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Train</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1.06915</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1.06915</a:t>
                      </a:r>
                      <a:endParaRPr>
                        <a:solidFill>
                          <a:schemeClr val="dk1"/>
                        </a:solidFill>
                        <a:latin typeface="Average"/>
                        <a:ea typeface="Average"/>
                        <a:cs typeface="Average"/>
                        <a:sym typeface="Average"/>
                      </a:endParaRPr>
                    </a:p>
                  </a:txBody>
                  <a:tcPr marT="91425" marB="91425" marR="91425" marL="91425"/>
                </a:tc>
              </a:tr>
              <a:tr h="375075">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Test</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2.75008</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2.75008</a:t>
                      </a:r>
                      <a:endParaRPr>
                        <a:solidFill>
                          <a:schemeClr val="dk1"/>
                        </a:solidFill>
                        <a:latin typeface="Average"/>
                        <a:ea typeface="Average"/>
                        <a:cs typeface="Average"/>
                        <a:sym typeface="Average"/>
                      </a:endParaRPr>
                    </a:p>
                  </a:txBody>
                  <a:tcPr marT="91425" marB="91425" marR="91425" marL="91425"/>
                </a:tc>
              </a:tr>
            </a:tbl>
          </a:graphicData>
        </a:graphic>
      </p:graphicFrame>
      <p:sp>
        <p:nvSpPr>
          <p:cNvPr id="288" name="Google Shape;288;p42"/>
          <p:cNvSpPr txBox="1"/>
          <p:nvPr/>
        </p:nvSpPr>
        <p:spPr>
          <a:xfrm>
            <a:off x="248000" y="4709100"/>
            <a:ext cx="753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We tried to proceed with more powerful tree models – Gradient Boosting Trees</a:t>
            </a:r>
            <a:endParaRPr>
              <a:solidFill>
                <a:schemeClr val="dk1"/>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215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(LightGBM, XGboost)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(LightGBM, XGboost)</a:t>
            </a:r>
            <a:endParaRPr/>
          </a:p>
        </p:txBody>
      </p:sp>
      <p:sp>
        <p:nvSpPr>
          <p:cNvPr id="299" name="Google Shape;299;p44"/>
          <p:cNvSpPr txBox="1"/>
          <p:nvPr>
            <p:ph idx="1" type="body"/>
          </p:nvPr>
        </p:nvSpPr>
        <p:spPr>
          <a:xfrm>
            <a:off x="311700" y="1464950"/>
            <a:ext cx="8520600" cy="3416400"/>
          </a:xfrm>
          <a:prstGeom prst="rect">
            <a:avLst/>
          </a:prstGeom>
        </p:spPr>
        <p:txBody>
          <a:bodyPr anchorCtr="0" anchor="t" bIns="91425" lIns="91425" spcFirstLastPara="1" rIns="91425" wrap="square" tIns="91425">
            <a:normAutofit/>
          </a:bodyPr>
          <a:lstStyle/>
          <a:p>
            <a:pPr indent="0" lvl="0" marL="0" rtl="0" algn="l">
              <a:spcBef>
                <a:spcPts val="400"/>
              </a:spcBef>
              <a:spcAft>
                <a:spcPts val="0"/>
              </a:spcAft>
              <a:buNone/>
            </a:pPr>
            <a:r>
              <a:rPr b="1" lang="en" sz="1600">
                <a:solidFill>
                  <a:schemeClr val="dk1"/>
                </a:solidFill>
              </a:rPr>
              <a:t>What is Gradient Boosting?</a:t>
            </a:r>
            <a:endParaRPr b="1" sz="1600">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Boosting is a method of converting weak learners into strong learners. It is a sequential technique which works on the principle of an ensemble. It combines a set of weak learners and delivers improved prediction accuracy. At any instant t, the model outcomes are weighed based on the outcomes of previous instant t-1. The outcomes predicted correctly are given a lower weight and the ones mis-classified are weighted higher.</a:t>
            </a:r>
            <a:endParaRPr sz="1600">
              <a:solidFill>
                <a:schemeClr val="dk1"/>
              </a:solidFill>
            </a:endParaRPr>
          </a:p>
          <a:p>
            <a:pPr indent="0" lvl="0" marL="0" rtl="0" algn="l">
              <a:spcBef>
                <a:spcPts val="600"/>
              </a:spcBef>
              <a:spcAft>
                <a:spcPts val="600"/>
              </a:spcAft>
              <a:buNone/>
            </a:pPr>
            <a:r>
              <a:t/>
            </a:r>
            <a:endParaRPr b="1"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(LightGBM, XGboost)</a:t>
            </a:r>
            <a:endParaRPr/>
          </a:p>
        </p:txBody>
      </p:sp>
      <p:sp>
        <p:nvSpPr>
          <p:cNvPr id="305" name="Google Shape;305;p45"/>
          <p:cNvSpPr txBox="1"/>
          <p:nvPr>
            <p:ph idx="1" type="body"/>
          </p:nvPr>
        </p:nvSpPr>
        <p:spPr>
          <a:xfrm>
            <a:off x="311700" y="1464950"/>
            <a:ext cx="8520600" cy="3416400"/>
          </a:xfrm>
          <a:prstGeom prst="rect">
            <a:avLst/>
          </a:prstGeom>
        </p:spPr>
        <p:txBody>
          <a:bodyPr anchorCtr="0" anchor="t" bIns="91425" lIns="91425" spcFirstLastPara="1" rIns="91425" wrap="square" tIns="91425">
            <a:normAutofit/>
          </a:bodyPr>
          <a:lstStyle/>
          <a:p>
            <a:pPr indent="-330200" lvl="0" marL="457200" rtl="0" algn="l">
              <a:spcBef>
                <a:spcPts val="500"/>
              </a:spcBef>
              <a:spcAft>
                <a:spcPts val="0"/>
              </a:spcAft>
              <a:buClr>
                <a:schemeClr val="dk1"/>
              </a:buClr>
              <a:buSzPts val="1600"/>
              <a:buChar char="●"/>
            </a:pPr>
            <a:r>
              <a:rPr b="1" lang="en" sz="1600">
                <a:solidFill>
                  <a:schemeClr val="dk1"/>
                </a:solidFill>
              </a:rPr>
              <a:t>Pros</a:t>
            </a:r>
            <a:r>
              <a:rPr lang="en"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Generally more accurate compared to other models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Trains fast on large datasets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Has extrapolating capabilities</a:t>
            </a:r>
            <a:endParaRPr sz="1600">
              <a:solidFill>
                <a:schemeClr val="dk1"/>
              </a:solidFill>
            </a:endParaRPr>
          </a:p>
          <a:p>
            <a:pPr indent="0" lvl="0" marL="914400" rtl="0" algn="l">
              <a:spcBef>
                <a:spcPts val="600"/>
              </a:spcBef>
              <a:spcAft>
                <a:spcPts val="0"/>
              </a:spcAft>
              <a:buNone/>
            </a:pPr>
            <a:r>
              <a:t/>
            </a:r>
            <a:endParaRPr sz="1600">
              <a:solidFill>
                <a:schemeClr val="dk1"/>
              </a:solidFill>
            </a:endParaRPr>
          </a:p>
          <a:p>
            <a:pPr indent="-330200" lvl="0" marL="457200" rtl="0" algn="l">
              <a:spcBef>
                <a:spcPts val="600"/>
              </a:spcBef>
              <a:spcAft>
                <a:spcPts val="0"/>
              </a:spcAft>
              <a:buClr>
                <a:schemeClr val="dk1"/>
              </a:buClr>
              <a:buSzPts val="1600"/>
              <a:buChar char="●"/>
            </a:pPr>
            <a:r>
              <a:rPr b="1" lang="en" sz="1600">
                <a:solidFill>
                  <a:schemeClr val="dk1"/>
                </a:solidFill>
              </a:rPr>
              <a:t>Cons</a:t>
            </a:r>
            <a:r>
              <a:rPr lang="en"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Prone to overfitting, though this can be rectified by applying L1/L2 regularisation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Hard to interpret final models</a:t>
            </a:r>
            <a:endParaRPr sz="1600">
              <a:solidFill>
                <a:schemeClr val="dk1"/>
              </a:solidFill>
            </a:endParaRPr>
          </a:p>
          <a:p>
            <a:pPr indent="0" lvl="0" marL="0" rtl="0" algn="l">
              <a:spcBef>
                <a:spcPts val="600"/>
              </a:spcBef>
              <a:spcAft>
                <a:spcPts val="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sp>
        <p:nvSpPr>
          <p:cNvPr id="311" name="Google Shape;31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3F3F3"/>
              </a:buClr>
              <a:buSzPts val="1800"/>
              <a:buChar char="●"/>
            </a:pPr>
            <a:r>
              <a:rPr lang="en">
                <a:solidFill>
                  <a:srgbClr val="F3F3F3"/>
                </a:solidFill>
              </a:rPr>
              <a:t>Remains the same as the General Pipeline</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After feature scaling, tune hyperparameters using GridSearchCV</a:t>
            </a:r>
            <a:endParaRPr>
              <a:solidFill>
                <a:srgbClr val="F3F3F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Model - Regression</a:t>
            </a:r>
            <a:endParaRPr/>
          </a:p>
        </p:txBody>
      </p:sp>
      <p:sp>
        <p:nvSpPr>
          <p:cNvPr id="317" name="Google Shape;31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318" name="Google Shape;318;p47"/>
          <p:cNvGraphicFramePr/>
          <p:nvPr/>
        </p:nvGraphicFramePr>
        <p:xfrm>
          <a:off x="3365700" y="1453825"/>
          <a:ext cx="3000000" cy="3000000"/>
        </p:xfrm>
        <a:graphic>
          <a:graphicData uri="http://schemas.openxmlformats.org/drawingml/2006/table">
            <a:tbl>
              <a:tblPr>
                <a:noFill/>
                <a:tableStyleId>{E4FDDF6B-4AC2-42FE-BEFF-7B863A7BC8FC}</a:tableStyleId>
              </a:tblPr>
              <a:tblGrid>
                <a:gridCol w="1206300"/>
                <a:gridCol w="1206300"/>
              </a:tblGrid>
              <a:tr h="609575">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RMSE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LightGBM Boosting</a:t>
                      </a:r>
                      <a:endParaRPr>
                        <a:solidFill>
                          <a:srgbClr val="F3F3F3"/>
                        </a:solidFill>
                        <a:latin typeface="Average"/>
                        <a:ea typeface="Average"/>
                        <a:cs typeface="Average"/>
                        <a:sym typeface="Average"/>
                      </a:endParaRPr>
                    </a:p>
                  </a:txBody>
                  <a:tcPr marT="91425" marB="91425" marR="91425" marL="91425">
                    <a:lnB cap="flat" cmpd="sng" w="9525">
                      <a:solidFill>
                        <a:srgbClr val="9E9E9E"/>
                      </a:solidFill>
                      <a:prstDash val="solid"/>
                      <a:round/>
                      <a:headEnd len="sm" w="sm" type="none"/>
                      <a:tailEnd len="sm" w="sm" type="none"/>
                    </a:lnB>
                  </a:tcPr>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Train score</a:t>
                      </a:r>
                      <a:endParaRPr>
                        <a:solidFill>
                          <a:srgbClr val="F3F3F3"/>
                        </a:solidFill>
                        <a:latin typeface="Average"/>
                        <a:ea typeface="Average"/>
                        <a:cs typeface="Average"/>
                        <a:sym typeface="Averag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0.77</a:t>
                      </a:r>
                      <a:endParaRPr>
                        <a:solidFill>
                          <a:srgbClr val="F3F3F3"/>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Validation score</a:t>
                      </a:r>
                      <a:endParaRPr>
                        <a:solidFill>
                          <a:srgbClr val="F3F3F3"/>
                        </a:solidFill>
                        <a:latin typeface="Average"/>
                        <a:ea typeface="Average"/>
                        <a:cs typeface="Average"/>
                        <a:sym typeface="Averag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16.0</a:t>
                      </a:r>
                      <a:endParaRPr>
                        <a:solidFill>
                          <a:srgbClr val="F3F3F3"/>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Test score</a:t>
                      </a:r>
                      <a:endParaRPr>
                        <a:solidFill>
                          <a:srgbClr val="F3F3F3"/>
                        </a:solidFill>
                        <a:latin typeface="Average"/>
                        <a:ea typeface="Average"/>
                        <a:cs typeface="Average"/>
                        <a:sym typeface="Averag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16.0</a:t>
                      </a:r>
                      <a:endParaRPr>
                        <a:solidFill>
                          <a:srgbClr val="F3F3F3"/>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311700" y="53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 Tuning</a:t>
            </a:r>
            <a:endParaRPr/>
          </a:p>
        </p:txBody>
      </p:sp>
      <p:sp>
        <p:nvSpPr>
          <p:cNvPr id="324" name="Google Shape;324;p48"/>
          <p:cNvSpPr txBox="1"/>
          <p:nvPr>
            <p:ph idx="1" type="body"/>
          </p:nvPr>
        </p:nvSpPr>
        <p:spPr>
          <a:xfrm>
            <a:off x="311700" y="1192850"/>
            <a:ext cx="8033400" cy="3709500"/>
          </a:xfrm>
          <a:prstGeom prst="rect">
            <a:avLst/>
          </a:prstGeom>
        </p:spPr>
        <p:txBody>
          <a:bodyPr anchorCtr="0" anchor="t" bIns="91425" lIns="91425" spcFirstLastPara="1" rIns="91425" wrap="square" tIns="91425">
            <a:normAutofit/>
          </a:bodyPr>
          <a:lstStyle/>
          <a:p>
            <a:pPr indent="-330200" lvl="0" marL="457200" rtl="0" algn="l">
              <a:spcBef>
                <a:spcPts val="500"/>
              </a:spcBef>
              <a:spcAft>
                <a:spcPts val="0"/>
              </a:spcAft>
              <a:buClr>
                <a:schemeClr val="dk1"/>
              </a:buClr>
              <a:buSzPts val="1600"/>
              <a:buChar char="●"/>
            </a:pPr>
            <a:r>
              <a:rPr lang="en" sz="1600">
                <a:solidFill>
                  <a:schemeClr val="dk1"/>
                </a:solidFill>
              </a:rPr>
              <a:t>“reg_alpha” - provides l1 regularization to the weight, higher values result in more conservative models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“reg_lambda” - provides l2 regularization to the weight, higher values result in more conservative models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“learning_rate” - applies a weighting factor for the corrections by new trees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a:t>
            </a:r>
            <a:r>
              <a:rPr lang="en" sz="1600">
                <a:solidFill>
                  <a:schemeClr val="dk1"/>
                </a:solidFill>
              </a:rPr>
              <a:t>ax_depth” - </a:t>
            </a:r>
            <a:r>
              <a:rPr lang="en" sz="1600">
                <a:solidFill>
                  <a:schemeClr val="dk1"/>
                </a:solidFill>
              </a:rPr>
              <a:t>how big tree should be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“linear_tree”, set to True - linear trees extrapolate as linear functions whereas usual trees stagnate</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XGBoost</a:t>
            </a:r>
            <a:r>
              <a:rPr lang="en" sz="1600">
                <a:solidFill>
                  <a:schemeClr val="dk1"/>
                </a:solidFill>
              </a:rPr>
              <a:t>: gbtree vs </a:t>
            </a:r>
            <a:r>
              <a:rPr lang="en" sz="1600">
                <a:solidFill>
                  <a:schemeClr val="dk1"/>
                </a:solidFill>
              </a:rPr>
              <a:t>gblinear - e</a:t>
            </a:r>
            <a:r>
              <a:rPr lang="en" sz="1600">
                <a:solidFill>
                  <a:schemeClr val="dk1"/>
                </a:solidFill>
              </a:rPr>
              <a:t>nsemble of trees. For the linear booster, it will be a weighted sum of linear functions</a:t>
            </a:r>
            <a:endParaRPr sz="1600">
              <a:solidFill>
                <a:schemeClr val="dk1"/>
              </a:solidFill>
            </a:endParaRPr>
          </a:p>
          <a:p>
            <a:pPr indent="0" lvl="0" marL="0" rtl="0" algn="l">
              <a:spcBef>
                <a:spcPts val="600"/>
              </a:spcBef>
              <a:spcAft>
                <a:spcPts val="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11700" y="53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 Tuning</a:t>
            </a:r>
            <a:endParaRPr/>
          </a:p>
        </p:txBody>
      </p:sp>
      <p:sp>
        <p:nvSpPr>
          <p:cNvPr id="330" name="Google Shape;330;p49"/>
          <p:cNvSpPr txBox="1"/>
          <p:nvPr>
            <p:ph idx="1" type="body"/>
          </p:nvPr>
        </p:nvSpPr>
        <p:spPr>
          <a:xfrm>
            <a:off x="311700" y="1192850"/>
            <a:ext cx="8033400" cy="37095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None/>
            </a:pPr>
            <a:r>
              <a:rPr lang="en">
                <a:solidFill>
                  <a:schemeClr val="dk1"/>
                </a:solidFill>
              </a:rPr>
              <a:t>Recursive Feature Elimination? </a:t>
            </a:r>
            <a:endParaRPr>
              <a:solidFill>
                <a:schemeClr val="dk1"/>
              </a:solidFill>
            </a:endParaRPr>
          </a:p>
          <a:p>
            <a:pPr indent="-330200" lvl="0" marL="457200" rtl="0" algn="l">
              <a:spcBef>
                <a:spcPts val="600"/>
              </a:spcBef>
              <a:spcAft>
                <a:spcPts val="0"/>
              </a:spcAft>
              <a:buClr>
                <a:schemeClr val="dk1"/>
              </a:buClr>
              <a:buSzPts val="1600"/>
              <a:buChar char="●"/>
            </a:pPr>
            <a:r>
              <a:rPr lang="en" sz="1600">
                <a:solidFill>
                  <a:schemeClr val="dk1"/>
                </a:solidFill>
              </a:rPr>
              <a:t>“feature_fraction” enables us to restrict the number of features before training.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Combined with GridSearchCV, we can determine the optimal “feature_fraction” to use.  </a:t>
            </a:r>
            <a:endParaRPr sz="1600">
              <a:solidFill>
                <a:schemeClr val="dk1"/>
              </a:solidFill>
            </a:endParaRPr>
          </a:p>
          <a:p>
            <a:pPr indent="0" lvl="0" marL="0" rtl="0" algn="l">
              <a:spcBef>
                <a:spcPts val="600"/>
              </a:spcBef>
              <a:spcAft>
                <a:spcPts val="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 Tuning - Regression</a:t>
            </a:r>
            <a:endParaRPr/>
          </a:p>
        </p:txBody>
      </p:sp>
      <p:sp>
        <p:nvSpPr>
          <p:cNvPr id="336" name="Google Shape;33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3F3F3"/>
              </a:buClr>
              <a:buSzPts val="1800"/>
              <a:buChar char="●"/>
            </a:pPr>
            <a:r>
              <a:rPr lang="en">
                <a:solidFill>
                  <a:srgbClr val="F3F3F3"/>
                </a:solidFill>
              </a:rPr>
              <a:t>LightGBM Boosting:</a:t>
            </a:r>
            <a:endParaRPr>
              <a:solidFill>
                <a:srgbClr val="F3F3F3"/>
              </a:solidFill>
            </a:endParaRPr>
          </a:p>
          <a:p>
            <a:pPr indent="0" lvl="0" marL="457200" rtl="0" algn="l">
              <a:spcBef>
                <a:spcPts val="1200"/>
              </a:spcBef>
              <a:spcAft>
                <a:spcPts val="0"/>
              </a:spcAft>
              <a:buNone/>
            </a:pPr>
            <a:r>
              <a:rPr lang="en" sz="1400">
                <a:solidFill>
                  <a:srgbClr val="F3F3F3"/>
                </a:solidFill>
              </a:rPr>
              <a:t>feature_fraction = 0.5, learning_rate = 0.05, linear_tree = True, max_depth = 3, metric = 'root_mean_squared_error', num_leaves = 18, objective = 'regression', random_state = 0, reg_alpha = 0.5, reg_lambda = 0</a:t>
            </a:r>
            <a:endParaRPr sz="1400">
              <a:solidFill>
                <a:srgbClr val="F3F3F3"/>
              </a:solidFill>
            </a:endParaRPr>
          </a:p>
          <a:p>
            <a:pPr indent="-342900" lvl="0" marL="457200" rtl="0" algn="l">
              <a:spcBef>
                <a:spcPts val="1200"/>
              </a:spcBef>
              <a:spcAft>
                <a:spcPts val="0"/>
              </a:spcAft>
              <a:buClr>
                <a:srgbClr val="F3F3F3"/>
              </a:buClr>
              <a:buSzPts val="1800"/>
              <a:buChar char="●"/>
            </a:pPr>
            <a:r>
              <a:rPr lang="en">
                <a:solidFill>
                  <a:srgbClr val="F3F3F3"/>
                </a:solidFill>
              </a:rPr>
              <a:t>XGBoost: </a:t>
            </a:r>
            <a:endParaRPr>
              <a:solidFill>
                <a:srgbClr val="F3F3F3"/>
              </a:solidFill>
            </a:endParaRPr>
          </a:p>
          <a:p>
            <a:pPr indent="0" lvl="0" marL="457200" rtl="0" algn="l">
              <a:spcBef>
                <a:spcPts val="1200"/>
              </a:spcBef>
              <a:spcAft>
                <a:spcPts val="0"/>
              </a:spcAft>
              <a:buNone/>
            </a:pPr>
            <a:r>
              <a:rPr lang="en" sz="1400">
                <a:solidFill>
                  <a:srgbClr val="F3F3F3"/>
                </a:solidFill>
              </a:rPr>
              <a:t>learning_rate = 0.2, n_estimators = 500, booster = ‘gblinear’, eval_metric = ‘rsme’</a:t>
            </a:r>
            <a:endParaRPr sz="1050">
              <a:solidFill>
                <a:srgbClr val="A31515"/>
              </a:solidFill>
              <a:highlight>
                <a:srgbClr val="FFFFFE"/>
              </a:highlight>
              <a:latin typeface="Courier New"/>
              <a:ea typeface="Courier New"/>
              <a:cs typeface="Courier New"/>
              <a:sym typeface="Courier New"/>
            </a:endParaRPr>
          </a:p>
          <a:p>
            <a:pPr indent="0" lvl="0" marL="457200" rtl="0" algn="l">
              <a:spcBef>
                <a:spcPts val="1200"/>
              </a:spcBef>
              <a:spcAft>
                <a:spcPts val="1200"/>
              </a:spcAft>
              <a:buNone/>
            </a:pPr>
            <a:r>
              <a:t/>
            </a:r>
            <a:endParaRPr sz="1400">
              <a:solidFill>
                <a:srgbClr val="F3F3F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Comparison - Regression</a:t>
            </a:r>
            <a:endParaRPr/>
          </a:p>
        </p:txBody>
      </p:sp>
      <p:graphicFrame>
        <p:nvGraphicFramePr>
          <p:cNvPr id="342" name="Google Shape;342;p51"/>
          <p:cNvGraphicFramePr/>
          <p:nvPr/>
        </p:nvGraphicFramePr>
        <p:xfrm>
          <a:off x="953100" y="1419038"/>
          <a:ext cx="3000000" cy="3000000"/>
        </p:xfrm>
        <a:graphic>
          <a:graphicData uri="http://schemas.openxmlformats.org/drawingml/2006/table">
            <a:tbl>
              <a:tblPr>
                <a:noFill/>
                <a:tableStyleId>{E4FDDF6B-4AC2-42FE-BEFF-7B863A7BC8FC}</a:tableStyleId>
              </a:tblPr>
              <a:tblGrid>
                <a:gridCol w="1206300"/>
                <a:gridCol w="1206300"/>
                <a:gridCol w="1206300"/>
                <a:gridCol w="1206300"/>
                <a:gridCol w="1206300"/>
                <a:gridCol w="1206300"/>
              </a:tblGrid>
              <a:tr h="609575">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RMSE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LightGBM Boosting</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XG Boosting (gblinear)</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Default Linear Tree model</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Default Linear Regression</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RFE + Ridge</a:t>
                      </a:r>
                      <a:endParaRPr>
                        <a:solidFill>
                          <a:srgbClr val="F3F3F3"/>
                        </a:solidFill>
                        <a:latin typeface="Average"/>
                        <a:ea typeface="Average"/>
                        <a:cs typeface="Average"/>
                        <a:sym typeface="Average"/>
                      </a:endParaRPr>
                    </a:p>
                    <a:p>
                      <a:pPr indent="0" lvl="0" marL="0" rtl="0" algn="l">
                        <a:spcBef>
                          <a:spcPts val="0"/>
                        </a:spcBef>
                        <a:spcAft>
                          <a:spcPts val="0"/>
                        </a:spcAft>
                        <a:buNone/>
                      </a:pPr>
                      <a:r>
                        <a:rPr lang="en">
                          <a:solidFill>
                            <a:srgbClr val="F3F3F3"/>
                          </a:solidFill>
                          <a:latin typeface="Average"/>
                          <a:ea typeface="Average"/>
                          <a:cs typeface="Average"/>
                          <a:sym typeface="Average"/>
                        </a:rPr>
                        <a:t>Linear Regression</a:t>
                      </a:r>
                      <a:endParaRPr>
                        <a:solidFill>
                          <a:srgbClr val="F3F3F3"/>
                        </a:solidFill>
                        <a:latin typeface="Average"/>
                        <a:ea typeface="Average"/>
                        <a:cs typeface="Average"/>
                        <a:sym typeface="Average"/>
                      </a:endParaRPr>
                    </a:p>
                  </a:txBody>
                  <a:tcPr marT="91425" marB="91425" marR="91425" marL="91425"/>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Train score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1.15</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1.33</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1.07</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1.06</a:t>
                      </a:r>
                      <a:endParaRPr>
                        <a:solidFill>
                          <a:srgbClr val="F3F3F3"/>
                        </a:solidFill>
                        <a:latin typeface="Average"/>
                        <a:ea typeface="Average"/>
                        <a:cs typeface="Average"/>
                        <a:sym typeface="Average"/>
                      </a:endParaRPr>
                    </a:p>
                    <a:p>
                      <a:pPr indent="0" lvl="0" marL="0" rtl="0" algn="l">
                        <a:spcBef>
                          <a:spcPts val="0"/>
                        </a:spcBef>
                        <a:spcAft>
                          <a:spcPts val="0"/>
                        </a:spcAft>
                        <a:buNone/>
                      </a:pPr>
                      <a:r>
                        <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1.07</a:t>
                      </a:r>
                      <a:endParaRPr>
                        <a:solidFill>
                          <a:srgbClr val="F3F3F3"/>
                        </a:solidFill>
                        <a:latin typeface="Average"/>
                        <a:ea typeface="Average"/>
                        <a:cs typeface="Average"/>
                        <a:sym typeface="Average"/>
                      </a:endParaRPr>
                    </a:p>
                  </a:txBody>
                  <a:tcPr marT="91425" marB="91425" marR="91425" marL="91425"/>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Validation score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2.47</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1.68</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1.43</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1.26</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1.23</a:t>
                      </a:r>
                      <a:endParaRPr>
                        <a:solidFill>
                          <a:srgbClr val="F3F3F3"/>
                        </a:solidFill>
                        <a:latin typeface="Average"/>
                        <a:ea typeface="Average"/>
                        <a:cs typeface="Average"/>
                        <a:sym typeface="Average"/>
                      </a:endParaRPr>
                    </a:p>
                  </a:txBody>
                  <a:tcPr marT="91425" marB="91425" marR="91425" marL="91425"/>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Test score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3.05</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3.51</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2.75</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2.73</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2.72</a:t>
                      </a:r>
                      <a:endParaRPr>
                        <a:solidFill>
                          <a:srgbClr val="F3F3F3"/>
                        </a:solidFill>
                        <a:latin typeface="Average"/>
                        <a:ea typeface="Average"/>
                        <a:cs typeface="Average"/>
                        <a:sym typeface="Average"/>
                      </a:endParaRPr>
                    </a:p>
                  </a:txBody>
                  <a:tcPr marT="91425" marB="91425" marR="91425" marL="91425"/>
                </a:tc>
              </a:tr>
            </a:tbl>
          </a:graphicData>
        </a:graphic>
      </p:graphicFrame>
      <p:sp>
        <p:nvSpPr>
          <p:cNvPr id="343" name="Google Shape;343;p51"/>
          <p:cNvSpPr txBox="1"/>
          <p:nvPr>
            <p:ph idx="1" type="body"/>
          </p:nvPr>
        </p:nvSpPr>
        <p:spPr>
          <a:xfrm>
            <a:off x="2604425" y="966950"/>
            <a:ext cx="3745200" cy="349200"/>
          </a:xfrm>
          <a:prstGeom prst="rect">
            <a:avLst/>
          </a:prstGeom>
        </p:spPr>
        <p:txBody>
          <a:bodyPr anchorCtr="0" anchor="t" bIns="91425" lIns="91425" spcFirstLastPara="1" rIns="91425" wrap="square" tIns="91425">
            <a:noAutofit/>
          </a:bodyPr>
          <a:lstStyle/>
          <a:p>
            <a:pPr indent="0" lvl="0" marL="0" rtl="0" algn="ctr">
              <a:lnSpc>
                <a:spcPct val="95000"/>
              </a:lnSpc>
              <a:spcBef>
                <a:spcPts val="500"/>
              </a:spcBef>
              <a:spcAft>
                <a:spcPts val="0"/>
              </a:spcAft>
              <a:buSzPts val="275"/>
              <a:buNone/>
            </a:pPr>
            <a:r>
              <a:rPr lang="en" sz="1200">
                <a:solidFill>
                  <a:srgbClr val="FFFFFF"/>
                </a:solidFill>
              </a:rPr>
              <a:t>Trained with all features on tomorrow close price</a:t>
            </a:r>
            <a:endParaRPr sz="1200">
              <a:solidFill>
                <a:srgbClr val="FFFFFF"/>
              </a:solidFill>
            </a:endParaRPr>
          </a:p>
          <a:p>
            <a:pPr indent="0" lvl="0" marL="0" rtl="0" algn="ctr">
              <a:lnSpc>
                <a:spcPct val="95000"/>
              </a:lnSpc>
              <a:spcBef>
                <a:spcPts val="600"/>
              </a:spcBef>
              <a:spcAft>
                <a:spcPts val="0"/>
              </a:spcAft>
              <a:buSzPts val="275"/>
              <a:buNone/>
            </a:pPr>
            <a:r>
              <a:t/>
            </a:r>
            <a:endParaRPr sz="1150">
              <a:solidFill>
                <a:srgbClr val="FFFFFF"/>
              </a:solidFill>
            </a:endParaRPr>
          </a:p>
          <a:p>
            <a:pPr indent="0" lvl="0" marL="0" rtl="0" algn="ctr">
              <a:lnSpc>
                <a:spcPct val="95000"/>
              </a:lnSpc>
              <a:spcBef>
                <a:spcPts val="600"/>
              </a:spcBef>
              <a:spcAft>
                <a:spcPts val="0"/>
              </a:spcAft>
              <a:buSzPts val="275"/>
              <a:buNone/>
            </a:pPr>
            <a:r>
              <a:t/>
            </a:r>
            <a:endParaRPr sz="1150"/>
          </a:p>
          <a:p>
            <a:pPr indent="0" lvl="0" marL="0" rtl="0" algn="ctr">
              <a:lnSpc>
                <a:spcPct val="95000"/>
              </a:lnSpc>
              <a:spcBef>
                <a:spcPts val="1200"/>
              </a:spcBef>
              <a:spcAft>
                <a:spcPts val="1200"/>
              </a:spcAft>
              <a:buSzPts val="275"/>
              <a:buNone/>
            </a:pPr>
            <a:r>
              <a:t/>
            </a:r>
            <a:endParaRPr sz="1150"/>
          </a:p>
        </p:txBody>
      </p:sp>
      <p:pic>
        <p:nvPicPr>
          <p:cNvPr id="344" name="Google Shape;344;p51"/>
          <p:cNvPicPr preferRelativeResize="0"/>
          <p:nvPr/>
        </p:nvPicPr>
        <p:blipFill>
          <a:blip r:embed="rId3">
            <a:alphaModFix/>
          </a:blip>
          <a:stretch>
            <a:fillRect/>
          </a:stretch>
        </p:blipFill>
        <p:spPr>
          <a:xfrm>
            <a:off x="862375" y="4181600"/>
            <a:ext cx="693875" cy="693875"/>
          </a:xfrm>
          <a:prstGeom prst="rect">
            <a:avLst/>
          </a:prstGeom>
          <a:noFill/>
          <a:ln>
            <a:noFill/>
          </a:ln>
        </p:spPr>
      </p:pic>
      <p:sp>
        <p:nvSpPr>
          <p:cNvPr id="345" name="Google Shape;345;p51"/>
          <p:cNvSpPr txBox="1"/>
          <p:nvPr/>
        </p:nvSpPr>
        <p:spPr>
          <a:xfrm>
            <a:off x="1489650" y="4370775"/>
            <a:ext cx="2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Gradient Boosting Trees: &lt; 5 sec</a:t>
            </a:r>
            <a:endParaRPr>
              <a:solidFill>
                <a:schemeClr val="dk1"/>
              </a:solidFill>
              <a:latin typeface="Average"/>
              <a:ea typeface="Average"/>
              <a:cs typeface="Average"/>
              <a:sym typeface="Average"/>
            </a:endParaRPr>
          </a:p>
        </p:txBody>
      </p:sp>
      <p:pic>
        <p:nvPicPr>
          <p:cNvPr id="346" name="Google Shape;346;p51"/>
          <p:cNvPicPr preferRelativeResize="0"/>
          <p:nvPr/>
        </p:nvPicPr>
        <p:blipFill>
          <a:blip r:embed="rId3">
            <a:alphaModFix/>
          </a:blip>
          <a:stretch>
            <a:fillRect/>
          </a:stretch>
        </p:blipFill>
        <p:spPr>
          <a:xfrm>
            <a:off x="4601550" y="4181600"/>
            <a:ext cx="693875" cy="693875"/>
          </a:xfrm>
          <a:prstGeom prst="rect">
            <a:avLst/>
          </a:prstGeom>
          <a:noFill/>
          <a:ln>
            <a:noFill/>
          </a:ln>
        </p:spPr>
      </p:pic>
      <p:sp>
        <p:nvSpPr>
          <p:cNvPr id="347" name="Google Shape;347;p51"/>
          <p:cNvSpPr txBox="1"/>
          <p:nvPr/>
        </p:nvSpPr>
        <p:spPr>
          <a:xfrm>
            <a:off x="5228825" y="4370775"/>
            <a:ext cx="32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Simple Linear Tree Model: &lt; 45 ~ 50 sec</a:t>
            </a:r>
            <a:endParaRPr>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86" name="Google Shape;8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a:solidFill>
                  <a:schemeClr val="dk1"/>
                </a:solidFill>
              </a:rPr>
              <a:t>Random walk hypothesis: </a:t>
            </a:r>
            <a:r>
              <a:rPr i="1" lang="en">
                <a:solidFill>
                  <a:schemeClr val="dk1"/>
                </a:solidFill>
              </a:rPr>
              <a:t>Changes in stock price have the same distribution and  are independent of each other</a:t>
            </a:r>
            <a:endParaRPr i="1">
              <a:solidFill>
                <a:schemeClr val="dk1"/>
              </a:solidFill>
            </a:endParaRPr>
          </a:p>
          <a:p>
            <a:pPr indent="-342900" lvl="1" marL="914400" rtl="0" algn="l">
              <a:spcBef>
                <a:spcPts val="1200"/>
              </a:spcBef>
              <a:spcAft>
                <a:spcPts val="0"/>
              </a:spcAft>
              <a:buClr>
                <a:schemeClr val="dk1"/>
              </a:buClr>
              <a:buSzPts val="1800"/>
              <a:buChar char="○"/>
            </a:pPr>
            <a:r>
              <a:rPr i="1" lang="en" sz="1800">
                <a:solidFill>
                  <a:schemeClr val="dk1"/>
                </a:solidFill>
              </a:rPr>
              <a:t>For regression, can we outperform the </a:t>
            </a:r>
            <a:r>
              <a:rPr b="1" i="1" lang="en" sz="1800">
                <a:solidFill>
                  <a:schemeClr val="dk1"/>
                </a:solidFill>
              </a:rPr>
              <a:t>Martingale series </a:t>
            </a:r>
            <a:r>
              <a:rPr i="1" lang="en" sz="1800">
                <a:solidFill>
                  <a:schemeClr val="dk1"/>
                </a:solidFill>
              </a:rPr>
              <a:t>?</a:t>
            </a:r>
            <a:endParaRPr i="1" sz="1800">
              <a:solidFill>
                <a:schemeClr val="dk1"/>
              </a:solidFill>
            </a:endParaRPr>
          </a:p>
          <a:p>
            <a:pPr indent="0" lvl="0" marL="0" rtl="0" algn="l">
              <a:spcBef>
                <a:spcPts val="1200"/>
              </a:spcBef>
              <a:spcAft>
                <a:spcPts val="0"/>
              </a:spcAft>
              <a:buNone/>
            </a:pPr>
            <a:r>
              <a:t/>
            </a:r>
            <a:endParaRPr b="1" i="1">
              <a:solidFill>
                <a:schemeClr val="dk1"/>
              </a:solidFill>
            </a:endParaRPr>
          </a:p>
          <a:p>
            <a:pPr indent="-342900" lvl="1" marL="914400" rtl="0" algn="l">
              <a:spcBef>
                <a:spcPts val="1200"/>
              </a:spcBef>
              <a:spcAft>
                <a:spcPts val="0"/>
              </a:spcAft>
              <a:buClr>
                <a:schemeClr val="dk1"/>
              </a:buClr>
              <a:buSzPts val="1800"/>
              <a:buChar char="○"/>
            </a:pPr>
            <a:r>
              <a:rPr i="1" lang="en" sz="1800">
                <a:solidFill>
                  <a:schemeClr val="dk1"/>
                </a:solidFill>
              </a:rPr>
              <a:t>For classification, can we do better than tossing a coin?</a:t>
            </a:r>
            <a:endParaRPr i="1" sz="1800">
              <a:solidFill>
                <a:schemeClr val="dk1"/>
              </a:solidFill>
            </a:endParaRPr>
          </a:p>
          <a:p>
            <a:pPr indent="0" lvl="0" marL="457200" rtl="0" algn="l">
              <a:spcBef>
                <a:spcPts val="1200"/>
              </a:spcBef>
              <a:spcAft>
                <a:spcPts val="1200"/>
              </a:spcAft>
              <a:buNone/>
            </a:pPr>
            <a:r>
              <a:t/>
            </a:r>
            <a:endParaRPr i="1">
              <a:solidFill>
                <a:schemeClr val="dk1"/>
              </a:solidFill>
            </a:endParaRPr>
          </a:p>
        </p:txBody>
      </p:sp>
      <p:pic>
        <p:nvPicPr>
          <p:cNvPr id="87" name="Google Shape;87;p16"/>
          <p:cNvPicPr preferRelativeResize="0"/>
          <p:nvPr/>
        </p:nvPicPr>
        <p:blipFill>
          <a:blip r:embed="rId3">
            <a:alphaModFix/>
          </a:blip>
          <a:stretch>
            <a:fillRect/>
          </a:stretch>
        </p:blipFill>
        <p:spPr>
          <a:xfrm>
            <a:off x="2784525" y="2366050"/>
            <a:ext cx="3564897" cy="434300"/>
          </a:xfrm>
          <a:prstGeom prst="rect">
            <a:avLst/>
          </a:prstGeom>
          <a:noFill/>
          <a:ln>
            <a:noFill/>
          </a:ln>
        </p:spPr>
      </p:pic>
      <p:pic>
        <p:nvPicPr>
          <p:cNvPr id="88" name="Google Shape;88;p16"/>
          <p:cNvPicPr preferRelativeResize="0"/>
          <p:nvPr/>
        </p:nvPicPr>
        <p:blipFill>
          <a:blip r:embed="rId4">
            <a:alphaModFix/>
          </a:blip>
          <a:stretch>
            <a:fillRect/>
          </a:stretch>
        </p:blipFill>
        <p:spPr>
          <a:xfrm>
            <a:off x="6349426" y="3104776"/>
            <a:ext cx="1853452" cy="18101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Analysis</a:t>
            </a:r>
            <a:endParaRPr/>
          </a:p>
        </p:txBody>
      </p:sp>
      <p:sp>
        <p:nvSpPr>
          <p:cNvPr id="353" name="Google Shape;35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3F3F3"/>
              </a:buClr>
              <a:buSzPts val="1800"/>
              <a:buChar char="●"/>
            </a:pPr>
            <a:r>
              <a:rPr lang="en">
                <a:solidFill>
                  <a:srgbClr val="F3F3F3"/>
                </a:solidFill>
              </a:rPr>
              <a:t>LightGBM performs better than XGBoost</a:t>
            </a:r>
            <a:endParaRPr>
              <a:solidFill>
                <a:srgbClr val="F3F3F3"/>
              </a:solidFill>
            </a:endParaRPr>
          </a:p>
          <a:p>
            <a:pPr indent="0" lvl="0" marL="457200" rtl="0" algn="l">
              <a:spcBef>
                <a:spcPts val="1200"/>
              </a:spcBef>
              <a:spcAft>
                <a:spcPts val="1200"/>
              </a:spcAft>
              <a:buNone/>
            </a:pPr>
            <a:r>
              <a:t/>
            </a:r>
            <a:endParaRPr/>
          </a:p>
        </p:txBody>
      </p:sp>
      <p:pic>
        <p:nvPicPr>
          <p:cNvPr id="354" name="Google Shape;354;p52"/>
          <p:cNvPicPr preferRelativeResize="0"/>
          <p:nvPr/>
        </p:nvPicPr>
        <p:blipFill>
          <a:blip r:embed="rId3">
            <a:alphaModFix/>
          </a:blip>
          <a:stretch>
            <a:fillRect/>
          </a:stretch>
        </p:blipFill>
        <p:spPr>
          <a:xfrm>
            <a:off x="840000" y="1782786"/>
            <a:ext cx="3619525" cy="1393825"/>
          </a:xfrm>
          <a:prstGeom prst="rect">
            <a:avLst/>
          </a:prstGeom>
          <a:noFill/>
          <a:ln>
            <a:noFill/>
          </a:ln>
        </p:spPr>
      </p:pic>
      <p:pic>
        <p:nvPicPr>
          <p:cNvPr id="355" name="Google Shape;355;p52"/>
          <p:cNvPicPr preferRelativeResize="0"/>
          <p:nvPr/>
        </p:nvPicPr>
        <p:blipFill>
          <a:blip r:embed="rId4">
            <a:alphaModFix/>
          </a:blip>
          <a:stretch>
            <a:fillRect/>
          </a:stretch>
        </p:blipFill>
        <p:spPr>
          <a:xfrm>
            <a:off x="4690050" y="1782775"/>
            <a:ext cx="4142251" cy="1393825"/>
          </a:xfrm>
          <a:prstGeom prst="rect">
            <a:avLst/>
          </a:prstGeom>
          <a:noFill/>
          <a:ln>
            <a:noFill/>
          </a:ln>
        </p:spPr>
      </p:pic>
      <p:sp>
        <p:nvSpPr>
          <p:cNvPr id="356" name="Google Shape;356;p52"/>
          <p:cNvSpPr txBox="1"/>
          <p:nvPr/>
        </p:nvSpPr>
        <p:spPr>
          <a:xfrm>
            <a:off x="840013" y="3176600"/>
            <a:ext cx="36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3F3F3"/>
                </a:solidFill>
                <a:latin typeface="Average"/>
                <a:ea typeface="Average"/>
                <a:cs typeface="Average"/>
                <a:sym typeface="Average"/>
              </a:rPr>
              <a:t>XGBoost</a:t>
            </a:r>
            <a:endParaRPr>
              <a:solidFill>
                <a:srgbClr val="F3F3F3"/>
              </a:solidFill>
              <a:latin typeface="Average"/>
              <a:ea typeface="Average"/>
              <a:cs typeface="Average"/>
              <a:sym typeface="Average"/>
            </a:endParaRPr>
          </a:p>
        </p:txBody>
      </p:sp>
      <p:sp>
        <p:nvSpPr>
          <p:cNvPr id="357" name="Google Shape;357;p52"/>
          <p:cNvSpPr txBox="1"/>
          <p:nvPr/>
        </p:nvSpPr>
        <p:spPr>
          <a:xfrm>
            <a:off x="4951425" y="3176600"/>
            <a:ext cx="36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3F3F3"/>
                </a:solidFill>
                <a:latin typeface="Average"/>
                <a:ea typeface="Average"/>
                <a:cs typeface="Average"/>
                <a:sym typeface="Average"/>
              </a:rPr>
              <a:t>LightGBM</a:t>
            </a:r>
            <a:endParaRPr>
              <a:solidFill>
                <a:srgbClr val="F3F3F3"/>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Analysis</a:t>
            </a:r>
            <a:endParaRPr/>
          </a:p>
        </p:txBody>
      </p:sp>
      <p:sp>
        <p:nvSpPr>
          <p:cNvPr id="363" name="Google Shape;36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3F3F3"/>
              </a:buClr>
              <a:buSzPts val="1800"/>
              <a:buChar char="●"/>
            </a:pPr>
            <a:r>
              <a:rPr lang="en">
                <a:solidFill>
                  <a:srgbClr val="F3F3F3"/>
                </a:solidFill>
              </a:rPr>
              <a:t>LightGBM performs slightly worse compared to default Linear Tree</a:t>
            </a:r>
            <a:endParaRPr>
              <a:solidFill>
                <a:srgbClr val="F3F3F3"/>
              </a:solidFill>
            </a:endParaRPr>
          </a:p>
          <a:p>
            <a:pPr indent="0" lvl="0" marL="457200" rtl="0" algn="l">
              <a:spcBef>
                <a:spcPts val="1200"/>
              </a:spcBef>
              <a:spcAft>
                <a:spcPts val="1200"/>
              </a:spcAft>
              <a:buNone/>
            </a:pPr>
            <a:r>
              <a:rPr lang="en">
                <a:solidFill>
                  <a:srgbClr val="F3F3F3"/>
                </a:solidFill>
              </a:rPr>
              <a:t>Trees in LightGBM grow vertically, so LightGBM is prone to overfitting</a:t>
            </a:r>
            <a:endParaRPr>
              <a:solidFill>
                <a:srgbClr val="F3F3F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Comparison - Classification</a:t>
            </a:r>
            <a:endParaRPr/>
          </a:p>
        </p:txBody>
      </p:sp>
      <p:graphicFrame>
        <p:nvGraphicFramePr>
          <p:cNvPr id="369" name="Google Shape;369;p54"/>
          <p:cNvGraphicFramePr/>
          <p:nvPr/>
        </p:nvGraphicFramePr>
        <p:xfrm>
          <a:off x="1757300" y="1738100"/>
          <a:ext cx="3000000" cy="3000000"/>
        </p:xfrm>
        <a:graphic>
          <a:graphicData uri="http://schemas.openxmlformats.org/drawingml/2006/table">
            <a:tbl>
              <a:tblPr>
                <a:noFill/>
                <a:tableStyleId>{E4FDDF6B-4AC2-42FE-BEFF-7B863A7BC8FC}</a:tableStyleId>
              </a:tblPr>
              <a:tblGrid>
                <a:gridCol w="1407350"/>
                <a:gridCol w="1407350"/>
                <a:gridCol w="1407350"/>
                <a:gridCol w="1407350"/>
              </a:tblGrid>
              <a:tr h="609575">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Accuracy</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LightGBM Boosting</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XG Boosting (gbtree)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Default Decision Tree</a:t>
                      </a:r>
                      <a:endParaRPr>
                        <a:solidFill>
                          <a:srgbClr val="F3F3F3"/>
                        </a:solidFill>
                        <a:latin typeface="Average"/>
                        <a:ea typeface="Average"/>
                        <a:cs typeface="Average"/>
                        <a:sym typeface="Average"/>
                      </a:endParaRPr>
                    </a:p>
                  </a:txBody>
                  <a:tcPr marT="91425" marB="91425" marR="91425" marL="91425"/>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Train score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0.57</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0.59</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a:t>
                      </a:r>
                      <a:endParaRPr>
                        <a:solidFill>
                          <a:srgbClr val="F3F3F3"/>
                        </a:solidFill>
                        <a:latin typeface="Average"/>
                        <a:ea typeface="Average"/>
                        <a:cs typeface="Average"/>
                        <a:sym typeface="Average"/>
                      </a:endParaRPr>
                    </a:p>
                  </a:txBody>
                  <a:tcPr marT="91425" marB="91425" marR="91425" marL="91425"/>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Validation score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0.51</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0.51</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0.50</a:t>
                      </a:r>
                      <a:endParaRPr>
                        <a:solidFill>
                          <a:srgbClr val="F3F3F3"/>
                        </a:solidFill>
                        <a:latin typeface="Average"/>
                        <a:ea typeface="Average"/>
                        <a:cs typeface="Average"/>
                        <a:sym typeface="Average"/>
                      </a:endParaRPr>
                    </a:p>
                  </a:txBody>
                  <a:tcPr marT="91425" marB="91425" marR="91425" marL="91425"/>
                </a:tc>
              </a:tr>
              <a:tr h="508350">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Test score</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0.52</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0.52</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0.50</a:t>
                      </a:r>
                      <a:endParaRPr>
                        <a:solidFill>
                          <a:srgbClr val="F3F3F3"/>
                        </a:solidFill>
                        <a:latin typeface="Average"/>
                        <a:ea typeface="Average"/>
                        <a:cs typeface="Average"/>
                        <a:sym typeface="Average"/>
                      </a:endParaRPr>
                    </a:p>
                  </a:txBody>
                  <a:tcPr marT="91425" marB="91425" marR="91425" marL="91425"/>
                </a:tc>
              </a:tr>
            </a:tbl>
          </a:graphicData>
        </a:graphic>
      </p:graphicFrame>
      <p:sp>
        <p:nvSpPr>
          <p:cNvPr id="370" name="Google Shape;370;p54"/>
          <p:cNvSpPr txBox="1"/>
          <p:nvPr>
            <p:ph idx="1" type="body"/>
          </p:nvPr>
        </p:nvSpPr>
        <p:spPr>
          <a:xfrm>
            <a:off x="2604425" y="1271750"/>
            <a:ext cx="3745200" cy="349200"/>
          </a:xfrm>
          <a:prstGeom prst="rect">
            <a:avLst/>
          </a:prstGeom>
        </p:spPr>
        <p:txBody>
          <a:bodyPr anchorCtr="0" anchor="t" bIns="91425" lIns="91425" spcFirstLastPara="1" rIns="91425" wrap="square" tIns="91425">
            <a:noAutofit/>
          </a:bodyPr>
          <a:lstStyle/>
          <a:p>
            <a:pPr indent="0" lvl="0" marL="0" rtl="0" algn="ctr">
              <a:lnSpc>
                <a:spcPct val="95000"/>
              </a:lnSpc>
              <a:spcBef>
                <a:spcPts val="500"/>
              </a:spcBef>
              <a:spcAft>
                <a:spcPts val="0"/>
              </a:spcAft>
              <a:buSzPts val="275"/>
              <a:buNone/>
            </a:pPr>
            <a:r>
              <a:rPr lang="en" sz="1200">
                <a:solidFill>
                  <a:srgbClr val="FFFFFF"/>
                </a:solidFill>
              </a:rPr>
              <a:t>Trained with all features on</a:t>
            </a:r>
            <a:r>
              <a:rPr lang="en" sz="1300">
                <a:solidFill>
                  <a:schemeClr val="dk1"/>
                </a:solidFill>
                <a:latin typeface="DM Serif Display"/>
                <a:ea typeface="DM Serif Display"/>
                <a:cs typeface="DM Serif Display"/>
                <a:sym typeface="DM Serif Display"/>
              </a:rPr>
              <a:t> change in price</a:t>
            </a:r>
            <a:r>
              <a:rPr lang="en" sz="1200">
                <a:solidFill>
                  <a:srgbClr val="FFFFFF"/>
                </a:solidFill>
              </a:rPr>
              <a:t> </a:t>
            </a:r>
            <a:endParaRPr sz="1150">
              <a:solidFill>
                <a:srgbClr val="FFFFFF"/>
              </a:solidFill>
            </a:endParaRPr>
          </a:p>
          <a:p>
            <a:pPr indent="0" lvl="0" marL="0" rtl="0" algn="ctr">
              <a:lnSpc>
                <a:spcPct val="95000"/>
              </a:lnSpc>
              <a:spcBef>
                <a:spcPts val="600"/>
              </a:spcBef>
              <a:spcAft>
                <a:spcPts val="0"/>
              </a:spcAft>
              <a:buSzPts val="275"/>
              <a:buNone/>
            </a:pPr>
            <a:r>
              <a:t/>
            </a:r>
            <a:endParaRPr sz="1150"/>
          </a:p>
          <a:p>
            <a:pPr indent="0" lvl="0" marL="0" rtl="0" algn="ctr">
              <a:lnSpc>
                <a:spcPct val="95000"/>
              </a:lnSpc>
              <a:spcBef>
                <a:spcPts val="1200"/>
              </a:spcBef>
              <a:spcAft>
                <a:spcPts val="1200"/>
              </a:spcAft>
              <a:buSzPts val="275"/>
              <a:buNone/>
            </a:pPr>
            <a:r>
              <a:t/>
            </a:r>
            <a:endParaRPr sz="115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Confusion Matrix</a:t>
            </a:r>
            <a:endParaRPr/>
          </a:p>
        </p:txBody>
      </p:sp>
      <p:graphicFrame>
        <p:nvGraphicFramePr>
          <p:cNvPr id="376" name="Google Shape;376;p55"/>
          <p:cNvGraphicFramePr/>
          <p:nvPr/>
        </p:nvGraphicFramePr>
        <p:xfrm>
          <a:off x="111625" y="1293200"/>
          <a:ext cx="3000000" cy="3000000"/>
        </p:xfrm>
        <a:graphic>
          <a:graphicData uri="http://schemas.openxmlformats.org/drawingml/2006/table">
            <a:tbl>
              <a:tblPr>
                <a:noFill/>
                <a:tableStyleId>{E4FDDF6B-4AC2-42FE-BEFF-7B863A7BC8FC}</a:tableStyleId>
              </a:tblPr>
              <a:tblGrid>
                <a:gridCol w="585275"/>
                <a:gridCol w="448775"/>
                <a:gridCol w="852500"/>
                <a:gridCol w="943125"/>
              </a:tblGrid>
              <a:tr h="668825">
                <a:tc gridSpan="2" rowSpan="2">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LightGBM Boost</a:t>
                      </a:r>
                      <a:endParaRPr>
                        <a:solidFill>
                          <a:srgbClr val="F3F3F3"/>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en">
                          <a:solidFill>
                            <a:srgbClr val="F3F3F3"/>
                          </a:solidFill>
                          <a:latin typeface="Average"/>
                          <a:ea typeface="Average"/>
                          <a:cs typeface="Average"/>
                          <a:sym typeface="Average"/>
                        </a:rPr>
                        <a:t>Predicted</a:t>
                      </a:r>
                      <a:endParaRPr>
                        <a:solidFill>
                          <a:srgbClr val="F3F3F3"/>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tcPr>
                </a:tc>
                <a:tc hMerge="1"/>
              </a:tr>
              <a:tr h="434725">
                <a:tc gridSpan="2" vMerge="1"/>
                <a:tc hMerge="1" vMerge="1"/>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r>
              <a:tr h="557750">
                <a:tc rowSpan="2">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Actual</a:t>
                      </a:r>
                      <a:endParaRPr>
                        <a:solidFill>
                          <a:srgbClr val="F3F3F3"/>
                        </a:solidFill>
                        <a:latin typeface="Average"/>
                        <a:ea typeface="Average"/>
                        <a:cs typeface="Average"/>
                        <a:sym typeface="Average"/>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3599</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10366</a:t>
                      </a:r>
                      <a:endParaRPr>
                        <a:solidFill>
                          <a:srgbClr val="F3F3F3"/>
                        </a:solidFill>
                        <a:latin typeface="Average"/>
                        <a:ea typeface="Average"/>
                        <a:cs typeface="Average"/>
                        <a:sym typeface="Average"/>
                      </a:endParaRPr>
                    </a:p>
                  </a:txBody>
                  <a:tcPr marT="91425" marB="91425" marR="91425" marL="91425"/>
                </a:tc>
              </a:tr>
              <a:tr h="628850">
                <a:tc vMerge="1"/>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3982</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12053</a:t>
                      </a:r>
                      <a:endParaRPr>
                        <a:solidFill>
                          <a:srgbClr val="F3F3F3"/>
                        </a:solidFill>
                        <a:latin typeface="Average"/>
                        <a:ea typeface="Average"/>
                        <a:cs typeface="Average"/>
                        <a:sym typeface="Average"/>
                      </a:endParaRPr>
                    </a:p>
                  </a:txBody>
                  <a:tcPr marT="91425" marB="91425" marR="91425" marL="91425"/>
                </a:tc>
              </a:tr>
            </a:tbl>
          </a:graphicData>
        </a:graphic>
      </p:graphicFrame>
      <p:graphicFrame>
        <p:nvGraphicFramePr>
          <p:cNvPr id="377" name="Google Shape;377;p55"/>
          <p:cNvGraphicFramePr/>
          <p:nvPr/>
        </p:nvGraphicFramePr>
        <p:xfrm>
          <a:off x="3017463" y="1293213"/>
          <a:ext cx="3000000" cy="3000000"/>
        </p:xfrm>
        <a:graphic>
          <a:graphicData uri="http://schemas.openxmlformats.org/drawingml/2006/table">
            <a:tbl>
              <a:tblPr>
                <a:noFill/>
                <a:tableStyleId>{E4FDDF6B-4AC2-42FE-BEFF-7B863A7BC8FC}</a:tableStyleId>
              </a:tblPr>
              <a:tblGrid>
                <a:gridCol w="661050"/>
                <a:gridCol w="451700"/>
                <a:gridCol w="952725"/>
                <a:gridCol w="1082275"/>
              </a:tblGrid>
              <a:tr h="668800">
                <a:tc gridSpan="2" rowSpan="2">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Xg</a:t>
                      </a:r>
                      <a:r>
                        <a:rPr lang="en">
                          <a:solidFill>
                            <a:srgbClr val="F3F3F3"/>
                          </a:solidFill>
                          <a:latin typeface="Average"/>
                          <a:ea typeface="Average"/>
                          <a:cs typeface="Average"/>
                          <a:sym typeface="Average"/>
                        </a:rPr>
                        <a:t>Boost</a:t>
                      </a:r>
                      <a:endParaRPr>
                        <a:solidFill>
                          <a:srgbClr val="F3F3F3"/>
                        </a:solidFill>
                        <a:latin typeface="Average"/>
                        <a:ea typeface="Average"/>
                        <a:cs typeface="Average"/>
                        <a:sym typeface="Average"/>
                      </a:endParaRPr>
                    </a:p>
                  </a:txBody>
                  <a:tcPr marT="91425" marB="91425" marR="91425" marL="91425"/>
                </a:tc>
                <a:tc rowSpan="2" hMerge="1"/>
                <a:tc gridSpan="2">
                  <a:txBody>
                    <a:bodyPr/>
                    <a:lstStyle/>
                    <a:p>
                      <a:pPr indent="0" lvl="0" marL="0" rtl="0" algn="ctr">
                        <a:spcBef>
                          <a:spcPts val="0"/>
                        </a:spcBef>
                        <a:spcAft>
                          <a:spcPts val="0"/>
                        </a:spcAft>
                        <a:buNone/>
                      </a:pPr>
                      <a:r>
                        <a:rPr lang="en">
                          <a:solidFill>
                            <a:srgbClr val="F3F3F3"/>
                          </a:solidFill>
                          <a:latin typeface="Average"/>
                          <a:ea typeface="Average"/>
                          <a:cs typeface="Average"/>
                          <a:sym typeface="Average"/>
                        </a:rPr>
                        <a:t>Predicted</a:t>
                      </a:r>
                      <a:endParaRPr>
                        <a:solidFill>
                          <a:srgbClr val="F3F3F3"/>
                        </a:solidFill>
                        <a:latin typeface="Average"/>
                        <a:ea typeface="Average"/>
                        <a:cs typeface="Average"/>
                        <a:sym typeface="Average"/>
                      </a:endParaRPr>
                    </a:p>
                  </a:txBody>
                  <a:tcPr marT="91425" marB="91425" marR="91425" marL="91425"/>
                </a:tc>
                <a:tc hMerge="1"/>
              </a:tr>
              <a:tr h="434725">
                <a:tc gridSpan="2" vMerge="1"/>
                <a:tc hMerge="1" vMerge="1"/>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r>
              <a:tr h="557775">
                <a:tc rowSpan="2">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Actual</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3771</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10194</a:t>
                      </a:r>
                      <a:endParaRPr>
                        <a:solidFill>
                          <a:srgbClr val="F3F3F3"/>
                        </a:solidFill>
                        <a:latin typeface="Average"/>
                        <a:ea typeface="Average"/>
                        <a:cs typeface="Average"/>
                        <a:sym typeface="Average"/>
                      </a:endParaRPr>
                    </a:p>
                  </a:txBody>
                  <a:tcPr marT="91425" marB="91425" marR="91425" marL="91425"/>
                </a:tc>
              </a:tr>
              <a:tr h="628850">
                <a:tc vMerge="1"/>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4083</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11952</a:t>
                      </a:r>
                      <a:endParaRPr>
                        <a:solidFill>
                          <a:srgbClr val="F3F3F3"/>
                        </a:solidFill>
                        <a:latin typeface="Average"/>
                        <a:ea typeface="Average"/>
                        <a:cs typeface="Average"/>
                        <a:sym typeface="Average"/>
                      </a:endParaRPr>
                    </a:p>
                  </a:txBody>
                  <a:tcPr marT="91425" marB="91425" marR="91425" marL="91425"/>
                </a:tc>
              </a:tr>
            </a:tbl>
          </a:graphicData>
        </a:graphic>
      </p:graphicFrame>
      <p:graphicFrame>
        <p:nvGraphicFramePr>
          <p:cNvPr id="378" name="Google Shape;378;p55"/>
          <p:cNvGraphicFramePr/>
          <p:nvPr/>
        </p:nvGraphicFramePr>
        <p:xfrm>
          <a:off x="6241425" y="1293213"/>
          <a:ext cx="3000000" cy="3000000"/>
        </p:xfrm>
        <a:graphic>
          <a:graphicData uri="http://schemas.openxmlformats.org/drawingml/2006/table">
            <a:tbl>
              <a:tblPr>
                <a:noFill/>
                <a:tableStyleId>{E4FDDF6B-4AC2-42FE-BEFF-7B863A7BC8FC}</a:tableStyleId>
              </a:tblPr>
              <a:tblGrid>
                <a:gridCol w="585275"/>
                <a:gridCol w="448775"/>
                <a:gridCol w="804200"/>
                <a:gridCol w="991425"/>
              </a:tblGrid>
              <a:tr h="668825">
                <a:tc gridSpan="2" rowSpan="2">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DT</a:t>
                      </a:r>
                      <a:endParaRPr>
                        <a:solidFill>
                          <a:srgbClr val="F3F3F3"/>
                        </a:solidFill>
                        <a:latin typeface="Average"/>
                        <a:ea typeface="Average"/>
                        <a:cs typeface="Average"/>
                        <a:sym typeface="Average"/>
                      </a:endParaRPr>
                    </a:p>
                  </a:txBody>
                  <a:tcPr marT="91425" marB="91425" marR="91425" marL="91425"/>
                </a:tc>
                <a:tc rowSpan="2" hMerge="1"/>
                <a:tc gridSpan="2">
                  <a:txBody>
                    <a:bodyPr/>
                    <a:lstStyle/>
                    <a:p>
                      <a:pPr indent="0" lvl="0" marL="0" rtl="0" algn="ctr">
                        <a:spcBef>
                          <a:spcPts val="0"/>
                        </a:spcBef>
                        <a:spcAft>
                          <a:spcPts val="0"/>
                        </a:spcAft>
                        <a:buNone/>
                      </a:pPr>
                      <a:r>
                        <a:rPr lang="en">
                          <a:solidFill>
                            <a:srgbClr val="F3F3F3"/>
                          </a:solidFill>
                          <a:latin typeface="Average"/>
                          <a:ea typeface="Average"/>
                          <a:cs typeface="Average"/>
                          <a:sym typeface="Average"/>
                        </a:rPr>
                        <a:t>Predicted</a:t>
                      </a:r>
                      <a:endParaRPr>
                        <a:solidFill>
                          <a:srgbClr val="F3F3F3"/>
                        </a:solidFill>
                        <a:latin typeface="Average"/>
                        <a:ea typeface="Average"/>
                        <a:cs typeface="Average"/>
                        <a:sym typeface="Average"/>
                      </a:endParaRPr>
                    </a:p>
                  </a:txBody>
                  <a:tcPr marT="91425" marB="91425" marR="91425" marL="91425"/>
                </a:tc>
                <a:tc hMerge="1"/>
              </a:tr>
              <a:tr h="434725">
                <a:tc gridSpan="2" vMerge="1"/>
                <a:tc hMerge="1" vMerge="1"/>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r>
              <a:tr h="557750">
                <a:tc rowSpan="2">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Actual</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5968</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7997</a:t>
                      </a:r>
                      <a:endParaRPr>
                        <a:solidFill>
                          <a:srgbClr val="F3F3F3"/>
                        </a:solidFill>
                        <a:latin typeface="Average"/>
                        <a:ea typeface="Average"/>
                        <a:cs typeface="Average"/>
                        <a:sym typeface="Average"/>
                      </a:endParaRPr>
                    </a:p>
                  </a:txBody>
                  <a:tcPr marT="91425" marB="91425" marR="91425" marL="91425"/>
                </a:tc>
              </a:tr>
              <a:tr h="628850">
                <a:tc vMerge="1"/>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6965</a:t>
                      </a:r>
                      <a:endParaRPr>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rgbClr val="F3F3F3"/>
                          </a:solidFill>
                          <a:latin typeface="Average"/>
                          <a:ea typeface="Average"/>
                          <a:cs typeface="Average"/>
                          <a:sym typeface="Average"/>
                        </a:rPr>
                        <a:t>9070</a:t>
                      </a:r>
                      <a:endParaRPr>
                        <a:solidFill>
                          <a:srgbClr val="F3F3F3"/>
                        </a:solidFill>
                        <a:latin typeface="Average"/>
                        <a:ea typeface="Average"/>
                        <a:cs typeface="Average"/>
                        <a:sym typeface="Average"/>
                      </a:endParaRPr>
                    </a:p>
                  </a:txBody>
                  <a:tcPr marT="91425" marB="91425" marR="91425" marL="91425"/>
                </a:tc>
              </a:tr>
            </a:tbl>
          </a:graphicData>
        </a:graphic>
      </p:graphicFrame>
      <p:sp>
        <p:nvSpPr>
          <p:cNvPr id="379" name="Google Shape;379;p55"/>
          <p:cNvSpPr txBox="1"/>
          <p:nvPr/>
        </p:nvSpPr>
        <p:spPr>
          <a:xfrm>
            <a:off x="111625" y="3682550"/>
            <a:ext cx="273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Precision: (+) 0.47 ,  (-) 0.54</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Recall:  (+) 0.25,  (-) 0.75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F1: (+) 0.35,  (-) 0.63</a:t>
            </a:r>
            <a:endParaRPr>
              <a:solidFill>
                <a:schemeClr val="dk1"/>
              </a:solidFill>
              <a:latin typeface="Average"/>
              <a:ea typeface="Average"/>
              <a:cs typeface="Average"/>
              <a:sym typeface="Average"/>
            </a:endParaRPr>
          </a:p>
        </p:txBody>
      </p:sp>
      <p:sp>
        <p:nvSpPr>
          <p:cNvPr id="380" name="Google Shape;380;p55"/>
          <p:cNvSpPr txBox="1"/>
          <p:nvPr/>
        </p:nvSpPr>
        <p:spPr>
          <a:xfrm>
            <a:off x="3094425" y="3682550"/>
            <a:ext cx="273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Precision:  (+) 0.48,  (-) 0.54</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Recall: (+) 0.27,  (-) 0.75</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F1: (+) 0.35, (-) 0.63</a:t>
            </a:r>
            <a:endParaRPr>
              <a:solidFill>
                <a:schemeClr val="dk1"/>
              </a:solidFill>
              <a:latin typeface="Average"/>
              <a:ea typeface="Average"/>
              <a:cs typeface="Average"/>
              <a:sym typeface="Average"/>
            </a:endParaRPr>
          </a:p>
        </p:txBody>
      </p:sp>
      <p:sp>
        <p:nvSpPr>
          <p:cNvPr id="381" name="Google Shape;381;p55"/>
          <p:cNvSpPr txBox="1"/>
          <p:nvPr/>
        </p:nvSpPr>
        <p:spPr>
          <a:xfrm>
            <a:off x="6287363" y="3682550"/>
            <a:ext cx="273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Precision: (+) 0.46,  (-) 0.53</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Recall: (+) 0.43,  (-) 0.57</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F1:  (+) 0.44, (-) 0.55</a:t>
            </a:r>
            <a:endParaRPr>
              <a:solidFill>
                <a:schemeClr val="dk1"/>
              </a:solidFill>
              <a:latin typeface="Average"/>
              <a:ea typeface="Average"/>
              <a:cs typeface="Average"/>
              <a:sym typeface="Averag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Results</a:t>
            </a:r>
            <a:endParaRPr/>
          </a:p>
        </p:txBody>
      </p:sp>
      <p:sp>
        <p:nvSpPr>
          <p:cNvPr id="387" name="Google Shape;387;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Actual positives: </a:t>
            </a:r>
            <a:r>
              <a:rPr lang="en" sz="1400">
                <a:solidFill>
                  <a:schemeClr val="dk1"/>
                </a:solidFill>
              </a:rPr>
              <a:t>13965 (46.55%) ~ Precision for positives for a random model</a:t>
            </a:r>
            <a:endParaRPr sz="1400">
              <a:solidFill>
                <a:schemeClr val="dk1"/>
              </a:solidFill>
            </a:endParaRPr>
          </a:p>
          <a:p>
            <a:pPr indent="0" lvl="0" marL="0" rtl="0" algn="l">
              <a:spcBef>
                <a:spcPts val="1200"/>
              </a:spcBef>
              <a:spcAft>
                <a:spcPts val="0"/>
              </a:spcAft>
              <a:buNone/>
            </a:pPr>
            <a:r>
              <a:rPr lang="en" sz="1400">
                <a:solidFill>
                  <a:schemeClr val="dk1"/>
                </a:solidFill>
              </a:rPr>
              <a:t>Actual negatives: 16035 (53.45%) ~ Precision for negatives for a random model</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graphicFrame>
        <p:nvGraphicFramePr>
          <p:cNvPr id="388" name="Google Shape;388;p56"/>
          <p:cNvGraphicFramePr/>
          <p:nvPr/>
        </p:nvGraphicFramePr>
        <p:xfrm>
          <a:off x="454250" y="2032550"/>
          <a:ext cx="3000000" cy="3000000"/>
        </p:xfrm>
        <a:graphic>
          <a:graphicData uri="http://schemas.openxmlformats.org/drawingml/2006/table">
            <a:tbl>
              <a:tblPr>
                <a:noFill/>
                <a:tableStyleId>{E4FDDF6B-4AC2-42FE-BEFF-7B863A7BC8FC}</a:tableStyleId>
              </a:tblPr>
              <a:tblGrid>
                <a:gridCol w="1176500"/>
                <a:gridCol w="1176500"/>
                <a:gridCol w="1176500"/>
                <a:gridCol w="1176500"/>
                <a:gridCol w="1176500"/>
                <a:gridCol w="1176500"/>
                <a:gridCol w="1176500"/>
              </a:tblGrid>
              <a:tr h="323025">
                <a:tc rowSpan="2">
                  <a:txBody>
                    <a:bodyPr/>
                    <a:lstStyle/>
                    <a:p>
                      <a:pPr indent="0" lvl="0" marL="0" rtl="0" algn="l">
                        <a:spcBef>
                          <a:spcPts val="0"/>
                        </a:spcBef>
                        <a:spcAft>
                          <a:spcPts val="0"/>
                        </a:spcAft>
                        <a:buNone/>
                      </a:pPr>
                      <a:r>
                        <a:t/>
                      </a:r>
                      <a:endParaRPr sz="1200">
                        <a:solidFill>
                          <a:srgbClr val="F3F3F3"/>
                        </a:solidFill>
                        <a:latin typeface="Average"/>
                        <a:ea typeface="Average"/>
                        <a:cs typeface="Average"/>
                        <a:sym typeface="Average"/>
                      </a:endParaRPr>
                    </a:p>
                  </a:txBody>
                  <a:tcPr marT="91425" marB="91425" marR="91425" marL="91425"/>
                </a:tc>
                <a:tc gridSpan="2">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Precision</a:t>
                      </a:r>
                      <a:endParaRPr sz="1200">
                        <a:solidFill>
                          <a:srgbClr val="F3F3F3"/>
                        </a:solidFill>
                        <a:latin typeface="Average"/>
                        <a:ea typeface="Average"/>
                        <a:cs typeface="Average"/>
                        <a:sym typeface="Average"/>
                      </a:endParaRPr>
                    </a:p>
                  </a:txBody>
                  <a:tcPr marT="91425" marB="91425" marR="91425" marL="91425"/>
                </a:tc>
                <a:tc hMerge="1"/>
                <a:tc gridSpan="2">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Recall</a:t>
                      </a:r>
                      <a:endParaRPr sz="1200">
                        <a:solidFill>
                          <a:srgbClr val="F3F3F3"/>
                        </a:solidFill>
                        <a:latin typeface="Average"/>
                        <a:ea typeface="Average"/>
                        <a:cs typeface="Average"/>
                        <a:sym typeface="Average"/>
                      </a:endParaRPr>
                    </a:p>
                  </a:txBody>
                  <a:tcPr marT="91425" marB="91425" marR="91425" marL="91425"/>
                </a:tc>
                <a:tc hMerge="1"/>
                <a:tc gridSpan="2">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F1</a:t>
                      </a:r>
                      <a:endParaRPr sz="1200">
                        <a:solidFill>
                          <a:srgbClr val="F3F3F3"/>
                        </a:solidFill>
                        <a:latin typeface="Average"/>
                        <a:ea typeface="Average"/>
                        <a:cs typeface="Average"/>
                        <a:sym typeface="Average"/>
                      </a:endParaRPr>
                    </a:p>
                  </a:txBody>
                  <a:tcPr marT="91425" marB="91425" marR="91425" marL="91425"/>
                </a:tc>
                <a:tc hMerge="1"/>
              </a:tr>
              <a:tr h="323025">
                <a:tc vMerge="1"/>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a:t>
                      </a:r>
                      <a:endParaRPr sz="1200">
                        <a:solidFill>
                          <a:srgbClr val="F3F3F3"/>
                        </a:solidFill>
                        <a:latin typeface="Average"/>
                        <a:ea typeface="Average"/>
                        <a:cs typeface="Average"/>
                        <a:sym typeface="Average"/>
                      </a:endParaRPr>
                    </a:p>
                  </a:txBody>
                  <a:tcPr marT="91425" marB="91425" marR="91425" marL="91425"/>
                </a:tc>
              </a:tr>
              <a:tr h="387625">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LightGBM</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0.47</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0.54</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0.25</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0.75</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0.35</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0.63</a:t>
                      </a:r>
                      <a:endParaRPr sz="1200">
                        <a:solidFill>
                          <a:srgbClr val="F3F3F3"/>
                        </a:solidFill>
                        <a:latin typeface="Average"/>
                        <a:ea typeface="Average"/>
                        <a:cs typeface="Average"/>
                        <a:sym typeface="Average"/>
                      </a:endParaRPr>
                    </a:p>
                  </a:txBody>
                  <a:tcPr marT="91425" marB="91425" marR="91425" marL="91425"/>
                </a:tc>
              </a:tr>
              <a:tr h="323025">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XGBoost</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0.48</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0.54</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0.27</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0.75</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0.35</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0.63</a:t>
                      </a:r>
                      <a:endParaRPr sz="1200">
                        <a:solidFill>
                          <a:srgbClr val="F3F3F3"/>
                        </a:solidFill>
                        <a:latin typeface="Average"/>
                        <a:ea typeface="Average"/>
                        <a:cs typeface="Average"/>
                        <a:sym typeface="Average"/>
                      </a:endParaRPr>
                    </a:p>
                  </a:txBody>
                  <a:tcPr marT="91425" marB="91425" marR="91425" marL="91425"/>
                </a:tc>
              </a:tr>
              <a:tr h="484550">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Decision Tree</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0.46</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0.53</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0.43</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0.57</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0.44</a:t>
                      </a:r>
                      <a:endParaRPr sz="1200">
                        <a:solidFill>
                          <a:srgbClr val="F3F3F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rgbClr val="F3F3F3"/>
                          </a:solidFill>
                          <a:latin typeface="Average"/>
                          <a:ea typeface="Average"/>
                          <a:cs typeface="Average"/>
                          <a:sym typeface="Average"/>
                        </a:rPr>
                        <a:t>0.55</a:t>
                      </a:r>
                      <a:endParaRPr sz="1200">
                        <a:solidFill>
                          <a:srgbClr val="F3F3F3"/>
                        </a:solidFill>
                        <a:latin typeface="Average"/>
                        <a:ea typeface="Average"/>
                        <a:cs typeface="Average"/>
                        <a:sym typeface="Average"/>
                      </a:endParaRPr>
                    </a:p>
                  </a:txBody>
                  <a:tcPr marT="91425" marB="91425" marR="91425" marL="91425"/>
                </a:tc>
              </a:tr>
            </a:tbl>
          </a:graphicData>
        </a:graphic>
      </p:graphicFrame>
      <p:sp>
        <p:nvSpPr>
          <p:cNvPr id="389" name="Google Shape;389;p56"/>
          <p:cNvSpPr txBox="1"/>
          <p:nvPr/>
        </p:nvSpPr>
        <p:spPr>
          <a:xfrm>
            <a:off x="454250" y="4188275"/>
            <a:ext cx="823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The precision of all 3 models are no better than a random model, but XGBoost and LightGBM shows improvement in recall for negatives.</a:t>
            </a:r>
            <a:endParaRPr>
              <a:solidFill>
                <a:schemeClr val="dk1"/>
              </a:solidFill>
              <a:latin typeface="Average"/>
              <a:ea typeface="Average"/>
              <a:cs typeface="Average"/>
              <a:sym typeface="Averag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Analysis</a:t>
            </a:r>
            <a:endParaRPr/>
          </a:p>
        </p:txBody>
      </p:sp>
      <p:sp>
        <p:nvSpPr>
          <p:cNvPr id="395" name="Google Shape;39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a:solidFill>
                  <a:srgbClr val="F3F3F3"/>
                </a:solidFill>
              </a:rPr>
              <a:t>Recall = P(price goes down | predicted to go down) </a:t>
            </a:r>
            <a:endParaRPr b="1" i="1">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Negative recall is useful as we are more concerned with when prices will trend downwards.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A high negative recall is helpful in alerting us in the fall of stock prices.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Both boosting models provide higher recall for negatives.  </a:t>
            </a:r>
            <a:endParaRPr>
              <a:solidFill>
                <a:srgbClr val="F3F3F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 Analysis</a:t>
            </a:r>
            <a:endParaRPr/>
          </a:p>
        </p:txBody>
      </p:sp>
      <p:sp>
        <p:nvSpPr>
          <p:cNvPr id="401" name="Google Shape;40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3F3F3"/>
              </a:buClr>
              <a:buSzPts val="1800"/>
              <a:buChar char="●"/>
            </a:pPr>
            <a:r>
              <a:rPr lang="en">
                <a:solidFill>
                  <a:srgbClr val="F3F3F3"/>
                </a:solidFill>
              </a:rPr>
              <a:t>Our result is not much better than flipping a coin: stock price might be too volatile and fluctuate frequently to predict correctly</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Our boosting models only did slightly better than default models. </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Maybe Neural Network models perform better… let’s find out!</a:t>
            </a:r>
            <a:endParaRPr>
              <a:solidFill>
                <a:srgbClr val="F3F3F3"/>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311700" y="215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 &amp; LSTM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 &amp; LSTM - Motivation</a:t>
            </a:r>
            <a:endParaRPr/>
          </a:p>
        </p:txBody>
      </p:sp>
      <p:sp>
        <p:nvSpPr>
          <p:cNvPr id="412" name="Google Shape;41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Key reasons</a:t>
            </a:r>
            <a:r>
              <a:rPr lang="en">
                <a:solidFill>
                  <a:schemeClr val="dk1"/>
                </a:solidFill>
              </a:rPr>
              <a:t>: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Time series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Model can use long term information to determine trends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Trends may be useful in determining how the price will change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example, upward trend may mean a higher probability that the price will go up</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 &amp; </a:t>
            </a:r>
            <a:r>
              <a:rPr lang="en"/>
              <a:t>LSTM</a:t>
            </a:r>
            <a:endParaRPr/>
          </a:p>
        </p:txBody>
      </p:sp>
      <p:sp>
        <p:nvSpPr>
          <p:cNvPr id="418" name="Google Shape;41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Base Model:</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One LSTM layer and 2 dense layers</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Variables that we explored:</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Learning Rate</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Epochs</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Dropout</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Activation Function</a:t>
            </a:r>
            <a:endParaRPr>
              <a:solidFill>
                <a:schemeClr val="dk1"/>
              </a:solidFill>
            </a:endParaRPr>
          </a:p>
          <a:p>
            <a:pPr indent="-310832" lvl="1" marL="914400" rtl="0" algn="l">
              <a:spcBef>
                <a:spcPts val="0"/>
              </a:spcBef>
              <a:spcAft>
                <a:spcPts val="0"/>
              </a:spcAft>
              <a:buClr>
                <a:schemeClr val="dk1"/>
              </a:buClr>
              <a:buSzPct val="100000"/>
              <a:buChar char="-"/>
            </a:pPr>
            <a:r>
              <a:rPr lang="en">
                <a:solidFill>
                  <a:schemeClr val="dk1"/>
                </a:solidFill>
              </a:rPr>
              <a:t>Recency of Data</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Predicting Target using past 5 days</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Used Apple stock data from 1984 till 2017</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Used a 0.875, 0.05, 0.075 split for training, validation</a:t>
            </a:r>
            <a:br>
              <a:rPr lang="en">
                <a:solidFill>
                  <a:schemeClr val="dk1"/>
                </a:solidFill>
              </a:rPr>
            </a:br>
            <a:r>
              <a:rPr lang="en">
                <a:solidFill>
                  <a:schemeClr val="dk1"/>
                </a:solidFill>
              </a:rPr>
              <a:t>a</a:t>
            </a:r>
            <a:r>
              <a:rPr lang="en">
                <a:solidFill>
                  <a:schemeClr val="dk1"/>
                </a:solidFill>
              </a:rPr>
              <a:t>nd test</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419" name="Google Shape;419;p61"/>
          <p:cNvPicPr preferRelativeResize="0"/>
          <p:nvPr/>
        </p:nvPicPr>
        <p:blipFill>
          <a:blip r:embed="rId3">
            <a:alphaModFix/>
          </a:blip>
          <a:stretch>
            <a:fillRect/>
          </a:stretch>
        </p:blipFill>
        <p:spPr>
          <a:xfrm>
            <a:off x="6298401" y="1366751"/>
            <a:ext cx="1860975" cy="233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i="1" lang="en">
                <a:solidFill>
                  <a:schemeClr val="dk1"/>
                </a:solidFill>
              </a:rPr>
              <a:t>Time Series Prediction: Predicting Stock Price. By: Aaron Elliot and Cheng Hua Hsu</a:t>
            </a:r>
            <a:endParaRPr i="1">
              <a:solidFill>
                <a:schemeClr val="dk1"/>
              </a:solidFill>
            </a:endParaRPr>
          </a:p>
          <a:p>
            <a:pPr indent="-317500" lvl="1" marL="914400" rtl="0" algn="l">
              <a:spcBef>
                <a:spcPts val="0"/>
              </a:spcBef>
              <a:spcAft>
                <a:spcPts val="0"/>
              </a:spcAft>
              <a:buClr>
                <a:schemeClr val="dk1"/>
              </a:buClr>
              <a:buSzPts val="1400"/>
              <a:buAutoNum type="alphaLcPeriod"/>
            </a:pPr>
            <a:r>
              <a:rPr i="1" lang="en">
                <a:solidFill>
                  <a:schemeClr val="dk1"/>
                </a:solidFill>
              </a:rPr>
              <a:t>A linear model never beats the martingale, and performance gets worse when more lags are included</a:t>
            </a:r>
            <a:endParaRPr i="1">
              <a:solidFill>
                <a:schemeClr val="dk1"/>
              </a:solidFill>
            </a:endParaRPr>
          </a:p>
          <a:p>
            <a:pPr indent="-317500" lvl="1" marL="914400" rtl="0" algn="l">
              <a:spcBef>
                <a:spcPts val="0"/>
              </a:spcBef>
              <a:spcAft>
                <a:spcPts val="0"/>
              </a:spcAft>
              <a:buClr>
                <a:schemeClr val="dk1"/>
              </a:buClr>
              <a:buSzPts val="1400"/>
              <a:buAutoNum type="alphaLcPeriod"/>
            </a:pPr>
            <a:r>
              <a:rPr i="1" lang="en">
                <a:solidFill>
                  <a:schemeClr val="dk1"/>
                </a:solidFill>
              </a:rPr>
              <a:t>LSTM-RNN either learns the martingale series, or performs worse</a:t>
            </a:r>
            <a:endParaRPr i="1">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Positive or Negative Change (Classification)</a:t>
            </a:r>
            <a:endParaRPr/>
          </a:p>
        </p:txBody>
      </p:sp>
      <p:sp>
        <p:nvSpPr>
          <p:cNvPr id="425" name="Google Shape;425;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Predicting if change is positive or negative: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 </a:t>
            </a:r>
            <a:r>
              <a:rPr lang="en">
                <a:solidFill>
                  <a:schemeClr val="dk1"/>
                </a:solidFill>
              </a:rPr>
              <a:t>Best performing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Modelled on data from 2010 onwards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300 Epochs, learning rate of 0.0001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Using ReLU on the first dense layer and linear activation on the second</a:t>
            </a:r>
            <a:endParaRPr>
              <a:solidFill>
                <a:schemeClr val="dk1"/>
              </a:solidFill>
            </a:endParaRPr>
          </a:p>
        </p:txBody>
      </p:sp>
      <p:graphicFrame>
        <p:nvGraphicFramePr>
          <p:cNvPr id="426" name="Google Shape;426;p62"/>
          <p:cNvGraphicFramePr/>
          <p:nvPr/>
        </p:nvGraphicFramePr>
        <p:xfrm>
          <a:off x="995500" y="2921450"/>
          <a:ext cx="3000000" cy="3000000"/>
        </p:xfrm>
        <a:graphic>
          <a:graphicData uri="http://schemas.openxmlformats.org/drawingml/2006/table">
            <a:tbl>
              <a:tblPr>
                <a:noFill/>
                <a:tableStyleId>{E4FDDF6B-4AC2-42FE-BEFF-7B863A7BC8FC}</a:tableStyleId>
              </a:tblPr>
              <a:tblGrid>
                <a:gridCol w="1948575"/>
                <a:gridCol w="1948575"/>
              </a:tblGrid>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Validation Accuracy</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0.525</a:t>
                      </a:r>
                      <a:endParaRPr>
                        <a:solidFill>
                          <a:schemeClr val="dk1"/>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Testing Accuracy</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0.548</a:t>
                      </a:r>
                      <a:endParaRPr>
                        <a:solidFill>
                          <a:schemeClr val="dk1"/>
                        </a:solidFill>
                        <a:latin typeface="Average"/>
                        <a:ea typeface="Average"/>
                        <a:cs typeface="Average"/>
                        <a:sym typeface="Average"/>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Positive or Negative Change Analysis</a:t>
            </a:r>
            <a:endParaRPr/>
          </a:p>
        </p:txBody>
      </p:sp>
      <p:sp>
        <p:nvSpPr>
          <p:cNvPr id="432" name="Google Shape;43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Results are very close to random chance of 0.5</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Not very </a:t>
            </a:r>
            <a:r>
              <a:rPr lang="en">
                <a:solidFill>
                  <a:schemeClr val="dk1"/>
                </a:solidFill>
              </a:rPr>
              <a:t>meaningful model</a:t>
            </a:r>
            <a:endParaRPr>
              <a:solidFill>
                <a:schemeClr val="dk1"/>
              </a:solidFill>
            </a:endParaRPr>
          </a:p>
        </p:txBody>
      </p:sp>
      <p:graphicFrame>
        <p:nvGraphicFramePr>
          <p:cNvPr id="433" name="Google Shape;433;p63"/>
          <p:cNvGraphicFramePr/>
          <p:nvPr/>
        </p:nvGraphicFramePr>
        <p:xfrm>
          <a:off x="995500" y="2921450"/>
          <a:ext cx="3000000" cy="3000000"/>
        </p:xfrm>
        <a:graphic>
          <a:graphicData uri="http://schemas.openxmlformats.org/drawingml/2006/table">
            <a:tbl>
              <a:tblPr>
                <a:noFill/>
                <a:tableStyleId>{E4FDDF6B-4AC2-42FE-BEFF-7B863A7BC8FC}</a:tableStyleId>
              </a:tblPr>
              <a:tblGrid>
                <a:gridCol w="1948575"/>
                <a:gridCol w="1948575"/>
              </a:tblGrid>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Validation Accuracy</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0.525</a:t>
                      </a:r>
                      <a:endParaRPr>
                        <a:solidFill>
                          <a:schemeClr val="dk1"/>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Testing Accuracy</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0.548</a:t>
                      </a:r>
                      <a:endParaRPr>
                        <a:solidFill>
                          <a:schemeClr val="dk1"/>
                        </a:solidFill>
                        <a:latin typeface="Average"/>
                        <a:ea typeface="Average"/>
                        <a:cs typeface="Average"/>
                        <a:sym typeface="Average"/>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p:nvPr/>
        </p:nvSpPr>
        <p:spPr>
          <a:xfrm>
            <a:off x="1493850" y="2877525"/>
            <a:ext cx="2405700" cy="17247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4"/>
          <p:cNvSpPr/>
          <p:nvPr/>
        </p:nvSpPr>
        <p:spPr>
          <a:xfrm>
            <a:off x="3899549" y="2877525"/>
            <a:ext cx="2385600" cy="17247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4"/>
          <p:cNvSpPr/>
          <p:nvPr/>
        </p:nvSpPr>
        <p:spPr>
          <a:xfrm>
            <a:off x="6285175" y="2877525"/>
            <a:ext cx="2547000" cy="17247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4"/>
          <p:cNvSpPr txBox="1"/>
          <p:nvPr>
            <p:ph idx="1" type="body"/>
          </p:nvPr>
        </p:nvSpPr>
        <p:spPr>
          <a:xfrm>
            <a:off x="311700" y="1152475"/>
            <a:ext cx="8285400" cy="30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Predicting Daily </a:t>
            </a:r>
            <a:r>
              <a:rPr lang="en">
                <a:solidFill>
                  <a:schemeClr val="dk1"/>
                </a:solidFill>
              </a:rPr>
              <a:t>Average: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Best performing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Modelled on data from 2010 onwards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100 Epochs, learning rate of 0.0005</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Using ReLU on the first dense layer and linear activation on the second</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42" name="Google Shape;44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Daily Average (Regression)</a:t>
            </a:r>
            <a:endParaRPr/>
          </a:p>
        </p:txBody>
      </p:sp>
      <p:pic>
        <p:nvPicPr>
          <p:cNvPr id="443" name="Google Shape;443;p64"/>
          <p:cNvPicPr preferRelativeResize="0"/>
          <p:nvPr/>
        </p:nvPicPr>
        <p:blipFill>
          <a:blip r:embed="rId3">
            <a:alphaModFix/>
          </a:blip>
          <a:stretch>
            <a:fillRect/>
          </a:stretch>
        </p:blipFill>
        <p:spPr>
          <a:xfrm>
            <a:off x="6425800" y="3166075"/>
            <a:ext cx="2171400" cy="1436025"/>
          </a:xfrm>
          <a:prstGeom prst="rect">
            <a:avLst/>
          </a:prstGeom>
          <a:noFill/>
          <a:ln>
            <a:noFill/>
          </a:ln>
        </p:spPr>
      </p:pic>
      <p:pic>
        <p:nvPicPr>
          <p:cNvPr id="444" name="Google Shape;444;p64"/>
          <p:cNvPicPr preferRelativeResize="0"/>
          <p:nvPr/>
        </p:nvPicPr>
        <p:blipFill>
          <a:blip r:embed="rId4">
            <a:alphaModFix/>
          </a:blip>
          <a:stretch>
            <a:fillRect/>
          </a:stretch>
        </p:blipFill>
        <p:spPr>
          <a:xfrm>
            <a:off x="3990150" y="3166075"/>
            <a:ext cx="2098975" cy="1388125"/>
          </a:xfrm>
          <a:prstGeom prst="rect">
            <a:avLst/>
          </a:prstGeom>
          <a:noFill/>
          <a:ln>
            <a:noFill/>
          </a:ln>
        </p:spPr>
      </p:pic>
      <p:pic>
        <p:nvPicPr>
          <p:cNvPr id="445" name="Google Shape;445;p64"/>
          <p:cNvPicPr preferRelativeResize="0"/>
          <p:nvPr/>
        </p:nvPicPr>
        <p:blipFill>
          <a:blip r:embed="rId5">
            <a:alphaModFix/>
          </a:blip>
          <a:stretch>
            <a:fillRect/>
          </a:stretch>
        </p:blipFill>
        <p:spPr>
          <a:xfrm>
            <a:off x="1660925" y="3093888"/>
            <a:ext cx="2038375" cy="1348050"/>
          </a:xfrm>
          <a:prstGeom prst="rect">
            <a:avLst/>
          </a:prstGeom>
          <a:noFill/>
          <a:ln>
            <a:noFill/>
          </a:ln>
        </p:spPr>
      </p:pic>
      <p:sp>
        <p:nvSpPr>
          <p:cNvPr id="446" name="Google Shape;446;p64"/>
          <p:cNvSpPr txBox="1"/>
          <p:nvPr/>
        </p:nvSpPr>
        <p:spPr>
          <a:xfrm>
            <a:off x="1919650" y="2877525"/>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Train Prediction vs Actual</a:t>
            </a:r>
            <a:endParaRPr sz="1000">
              <a:solidFill>
                <a:srgbClr val="383838"/>
              </a:solidFill>
              <a:latin typeface="Average"/>
              <a:ea typeface="Average"/>
              <a:cs typeface="Average"/>
              <a:sym typeface="Average"/>
            </a:endParaRPr>
          </a:p>
        </p:txBody>
      </p:sp>
      <p:sp>
        <p:nvSpPr>
          <p:cNvPr id="447" name="Google Shape;447;p64"/>
          <p:cNvSpPr txBox="1"/>
          <p:nvPr/>
        </p:nvSpPr>
        <p:spPr>
          <a:xfrm>
            <a:off x="4189152" y="2877525"/>
            <a:ext cx="184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Validation </a:t>
            </a:r>
            <a:r>
              <a:rPr lang="en" sz="1000">
                <a:solidFill>
                  <a:srgbClr val="383838"/>
                </a:solidFill>
                <a:latin typeface="Average"/>
                <a:ea typeface="Average"/>
                <a:cs typeface="Average"/>
                <a:sym typeface="Average"/>
              </a:rPr>
              <a:t>Prediction vs Actual</a:t>
            </a:r>
            <a:endParaRPr sz="1000">
              <a:solidFill>
                <a:srgbClr val="383838"/>
              </a:solidFill>
              <a:latin typeface="Average"/>
              <a:ea typeface="Average"/>
              <a:cs typeface="Average"/>
              <a:sym typeface="Average"/>
            </a:endParaRPr>
          </a:p>
        </p:txBody>
      </p:sp>
      <p:sp>
        <p:nvSpPr>
          <p:cNvPr id="448" name="Google Shape;448;p64"/>
          <p:cNvSpPr txBox="1"/>
          <p:nvPr/>
        </p:nvSpPr>
        <p:spPr>
          <a:xfrm>
            <a:off x="6786013" y="2877525"/>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Test </a:t>
            </a:r>
            <a:r>
              <a:rPr lang="en" sz="1000">
                <a:solidFill>
                  <a:srgbClr val="383838"/>
                </a:solidFill>
                <a:latin typeface="Average"/>
                <a:ea typeface="Average"/>
                <a:cs typeface="Average"/>
                <a:sym typeface="Average"/>
              </a:rPr>
              <a:t>Prediction vs Actual</a:t>
            </a:r>
            <a:endParaRPr sz="1000">
              <a:solidFill>
                <a:srgbClr val="383838"/>
              </a:solidFill>
              <a:latin typeface="Average"/>
              <a:ea typeface="Average"/>
              <a:cs typeface="Average"/>
              <a:sym typeface="Averag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5"/>
          <p:cNvSpPr/>
          <p:nvPr/>
        </p:nvSpPr>
        <p:spPr>
          <a:xfrm>
            <a:off x="6319150" y="951250"/>
            <a:ext cx="2547000" cy="36336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Daily Average Analysis</a:t>
            </a:r>
            <a:endParaRPr/>
          </a:p>
        </p:txBody>
      </p:sp>
      <p:sp>
        <p:nvSpPr>
          <p:cNvPr id="455" name="Google Shape;455;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Plateau observe on test predictions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Happens after certain threshold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Threshold &gt; highest price seen in training and validation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Observed that validation loss higher than training loss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Validation loss also increasing -&gt; Overtraining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Tried reducing epochs and introduce dropouts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Tried using more recent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Best efforts still result in plateau</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Neural Networks have difficulty in extrapolation</a:t>
            </a:r>
            <a:endParaRPr>
              <a:solidFill>
                <a:schemeClr val="dk1"/>
              </a:solidFill>
            </a:endParaRPr>
          </a:p>
        </p:txBody>
      </p:sp>
      <p:pic>
        <p:nvPicPr>
          <p:cNvPr id="456" name="Google Shape;456;p65"/>
          <p:cNvPicPr preferRelativeResize="0"/>
          <p:nvPr/>
        </p:nvPicPr>
        <p:blipFill>
          <a:blip r:embed="rId3">
            <a:alphaModFix/>
          </a:blip>
          <a:stretch>
            <a:fillRect/>
          </a:stretch>
        </p:blipFill>
        <p:spPr>
          <a:xfrm>
            <a:off x="6425800" y="1323300"/>
            <a:ext cx="2171400" cy="1436025"/>
          </a:xfrm>
          <a:prstGeom prst="rect">
            <a:avLst/>
          </a:prstGeom>
          <a:noFill/>
          <a:ln>
            <a:noFill/>
          </a:ln>
        </p:spPr>
      </p:pic>
      <p:sp>
        <p:nvSpPr>
          <p:cNvPr id="457" name="Google Shape;457;p65"/>
          <p:cNvSpPr txBox="1"/>
          <p:nvPr/>
        </p:nvSpPr>
        <p:spPr>
          <a:xfrm>
            <a:off x="6691288" y="1017725"/>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Test Prediction vs Actual</a:t>
            </a:r>
            <a:endParaRPr sz="1000">
              <a:solidFill>
                <a:srgbClr val="383838"/>
              </a:solidFill>
              <a:latin typeface="Average"/>
              <a:ea typeface="Average"/>
              <a:cs typeface="Average"/>
              <a:sym typeface="Average"/>
            </a:endParaRPr>
          </a:p>
        </p:txBody>
      </p:sp>
      <p:pic>
        <p:nvPicPr>
          <p:cNvPr id="458" name="Google Shape;458;p65"/>
          <p:cNvPicPr preferRelativeResize="0"/>
          <p:nvPr/>
        </p:nvPicPr>
        <p:blipFill>
          <a:blip r:embed="rId4">
            <a:alphaModFix/>
          </a:blip>
          <a:stretch>
            <a:fillRect/>
          </a:stretch>
        </p:blipFill>
        <p:spPr>
          <a:xfrm>
            <a:off x="6481989" y="2860100"/>
            <a:ext cx="2059024" cy="1436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Next Steps </a:t>
            </a:r>
            <a:r>
              <a:rPr lang="en"/>
              <a:t>(Regression)</a:t>
            </a:r>
            <a:endParaRPr/>
          </a:p>
        </p:txBody>
      </p:sp>
      <p:sp>
        <p:nvSpPr>
          <p:cNvPr id="464" name="Google Shape;46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Key Ideas: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Get rid of the need to extrapolate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first-difference (change in price the next day)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recent data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Observed that accuracy increased when we used 2010-onward data</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p:nvPr/>
        </p:nvSpPr>
        <p:spPr>
          <a:xfrm>
            <a:off x="1493850" y="2877525"/>
            <a:ext cx="2405700" cy="17247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7"/>
          <p:cNvSpPr/>
          <p:nvPr/>
        </p:nvSpPr>
        <p:spPr>
          <a:xfrm>
            <a:off x="3899549" y="2877525"/>
            <a:ext cx="2385600" cy="17247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7"/>
          <p:cNvSpPr/>
          <p:nvPr/>
        </p:nvSpPr>
        <p:spPr>
          <a:xfrm>
            <a:off x="6285175" y="2877525"/>
            <a:ext cx="2547000" cy="17247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First Difference </a:t>
            </a:r>
            <a:r>
              <a:rPr lang="en"/>
              <a:t>(Regression)</a:t>
            </a:r>
            <a:endParaRPr/>
          </a:p>
        </p:txBody>
      </p:sp>
      <p:sp>
        <p:nvSpPr>
          <p:cNvPr id="473" name="Google Shape;47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Predicting First Difference (Change in price next day):</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Best performing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Modelled on data from 2010 onwards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500 Epochs, learning rate of 0.0001, batch size 32</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2 Linear dense layers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74" name="Google Shape;474;p67"/>
          <p:cNvSpPr txBox="1"/>
          <p:nvPr/>
        </p:nvSpPr>
        <p:spPr>
          <a:xfrm>
            <a:off x="1898375" y="2877525"/>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Train Prediction vs Actual</a:t>
            </a:r>
            <a:endParaRPr sz="1000">
              <a:solidFill>
                <a:srgbClr val="383838"/>
              </a:solidFill>
              <a:latin typeface="Average"/>
              <a:ea typeface="Average"/>
              <a:cs typeface="Average"/>
              <a:sym typeface="Average"/>
            </a:endParaRPr>
          </a:p>
        </p:txBody>
      </p:sp>
      <p:sp>
        <p:nvSpPr>
          <p:cNvPr id="475" name="Google Shape;475;p67"/>
          <p:cNvSpPr txBox="1"/>
          <p:nvPr/>
        </p:nvSpPr>
        <p:spPr>
          <a:xfrm>
            <a:off x="4189152" y="2877525"/>
            <a:ext cx="184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Validation Prediction vs Actual</a:t>
            </a:r>
            <a:endParaRPr sz="1000">
              <a:solidFill>
                <a:srgbClr val="383838"/>
              </a:solidFill>
              <a:latin typeface="Average"/>
              <a:ea typeface="Average"/>
              <a:cs typeface="Average"/>
              <a:sym typeface="Average"/>
            </a:endParaRPr>
          </a:p>
        </p:txBody>
      </p:sp>
      <p:sp>
        <p:nvSpPr>
          <p:cNvPr id="476" name="Google Shape;476;p67"/>
          <p:cNvSpPr txBox="1"/>
          <p:nvPr/>
        </p:nvSpPr>
        <p:spPr>
          <a:xfrm>
            <a:off x="6786013" y="2877525"/>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Test Prediction vs Actual</a:t>
            </a:r>
            <a:endParaRPr sz="1000">
              <a:solidFill>
                <a:srgbClr val="383838"/>
              </a:solidFill>
              <a:latin typeface="Average"/>
              <a:ea typeface="Average"/>
              <a:cs typeface="Average"/>
              <a:sym typeface="Average"/>
            </a:endParaRPr>
          </a:p>
        </p:txBody>
      </p:sp>
      <p:pic>
        <p:nvPicPr>
          <p:cNvPr id="477" name="Google Shape;477;p67"/>
          <p:cNvPicPr preferRelativeResize="0"/>
          <p:nvPr/>
        </p:nvPicPr>
        <p:blipFill rotWithShape="1">
          <a:blip r:embed="rId3">
            <a:alphaModFix/>
          </a:blip>
          <a:srcRect b="-1779" l="1190" r="-1190" t="1780"/>
          <a:stretch/>
        </p:blipFill>
        <p:spPr>
          <a:xfrm>
            <a:off x="1623700" y="3166075"/>
            <a:ext cx="2171400" cy="1455427"/>
          </a:xfrm>
          <a:prstGeom prst="rect">
            <a:avLst/>
          </a:prstGeom>
          <a:noFill/>
          <a:ln>
            <a:noFill/>
          </a:ln>
        </p:spPr>
      </p:pic>
      <p:pic>
        <p:nvPicPr>
          <p:cNvPr id="478" name="Google Shape;478;p67"/>
          <p:cNvPicPr preferRelativeResize="0"/>
          <p:nvPr/>
        </p:nvPicPr>
        <p:blipFill>
          <a:blip r:embed="rId4">
            <a:alphaModFix/>
          </a:blip>
          <a:stretch>
            <a:fillRect/>
          </a:stretch>
        </p:blipFill>
        <p:spPr>
          <a:xfrm>
            <a:off x="4024750" y="3156375"/>
            <a:ext cx="2171400" cy="1455433"/>
          </a:xfrm>
          <a:prstGeom prst="rect">
            <a:avLst/>
          </a:prstGeom>
          <a:noFill/>
          <a:ln>
            <a:noFill/>
          </a:ln>
        </p:spPr>
      </p:pic>
      <p:pic>
        <p:nvPicPr>
          <p:cNvPr id="479" name="Google Shape;479;p67"/>
          <p:cNvPicPr preferRelativeResize="0"/>
          <p:nvPr/>
        </p:nvPicPr>
        <p:blipFill>
          <a:blip r:embed="rId5">
            <a:alphaModFix/>
          </a:blip>
          <a:stretch>
            <a:fillRect/>
          </a:stretch>
        </p:blipFill>
        <p:spPr>
          <a:xfrm>
            <a:off x="6435825" y="3156375"/>
            <a:ext cx="2171400" cy="145542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8"/>
          <p:cNvSpPr/>
          <p:nvPr/>
        </p:nvSpPr>
        <p:spPr>
          <a:xfrm>
            <a:off x="6135700" y="692750"/>
            <a:ext cx="2595300" cy="37128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First Difference Analysis</a:t>
            </a:r>
            <a:endParaRPr/>
          </a:p>
        </p:txBody>
      </p:sp>
      <p:sp>
        <p:nvSpPr>
          <p:cNvPr id="486" name="Google Shape;486;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Data points are too noisy: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Many sharp rise and falls in gradients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Too complex to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Improvements attempted: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Predict 10-day difference (change in price after 10 days)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Less complex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Issues: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10-day difference still complex to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Not enough data points to model</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87" name="Google Shape;487;p68"/>
          <p:cNvSpPr txBox="1"/>
          <p:nvPr/>
        </p:nvSpPr>
        <p:spPr>
          <a:xfrm>
            <a:off x="6534925" y="692750"/>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Train Prediction vs Actual</a:t>
            </a:r>
            <a:endParaRPr sz="1000">
              <a:solidFill>
                <a:srgbClr val="383838"/>
              </a:solidFill>
              <a:latin typeface="Average"/>
              <a:ea typeface="Average"/>
              <a:cs typeface="Average"/>
              <a:sym typeface="Average"/>
            </a:endParaRPr>
          </a:p>
        </p:txBody>
      </p:sp>
      <p:pic>
        <p:nvPicPr>
          <p:cNvPr id="488" name="Google Shape;488;p68"/>
          <p:cNvPicPr preferRelativeResize="0"/>
          <p:nvPr/>
        </p:nvPicPr>
        <p:blipFill rotWithShape="1">
          <a:blip r:embed="rId3">
            <a:alphaModFix/>
          </a:blip>
          <a:srcRect b="-1779" l="1190" r="-1190" t="1780"/>
          <a:stretch/>
        </p:blipFill>
        <p:spPr>
          <a:xfrm>
            <a:off x="6269425" y="1031438"/>
            <a:ext cx="2171400" cy="1455427"/>
          </a:xfrm>
          <a:prstGeom prst="rect">
            <a:avLst/>
          </a:prstGeom>
          <a:noFill/>
          <a:ln>
            <a:noFill/>
          </a:ln>
        </p:spPr>
      </p:pic>
      <p:pic>
        <p:nvPicPr>
          <p:cNvPr id="489" name="Google Shape;489;p68"/>
          <p:cNvPicPr preferRelativeResize="0"/>
          <p:nvPr/>
        </p:nvPicPr>
        <p:blipFill>
          <a:blip r:embed="rId4">
            <a:alphaModFix/>
          </a:blip>
          <a:stretch>
            <a:fillRect/>
          </a:stretch>
        </p:blipFill>
        <p:spPr>
          <a:xfrm>
            <a:off x="6440500" y="2971769"/>
            <a:ext cx="1990725" cy="1273857"/>
          </a:xfrm>
          <a:prstGeom prst="rect">
            <a:avLst/>
          </a:prstGeom>
          <a:noFill/>
          <a:ln>
            <a:noFill/>
          </a:ln>
        </p:spPr>
      </p:pic>
      <p:sp>
        <p:nvSpPr>
          <p:cNvPr id="490" name="Google Shape;490;p68"/>
          <p:cNvSpPr txBox="1"/>
          <p:nvPr/>
        </p:nvSpPr>
        <p:spPr>
          <a:xfrm>
            <a:off x="6615663" y="2587350"/>
            <a:ext cx="164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83838"/>
                </a:solidFill>
                <a:latin typeface="Average"/>
                <a:ea typeface="Average"/>
                <a:cs typeface="Average"/>
                <a:sym typeface="Average"/>
              </a:rPr>
              <a:t>10-Day Difference</a:t>
            </a:r>
            <a:endParaRPr sz="1000">
              <a:solidFill>
                <a:srgbClr val="383838"/>
              </a:solidFill>
              <a:latin typeface="Average"/>
              <a:ea typeface="Average"/>
              <a:cs typeface="Average"/>
              <a:sym typeface="Averag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Next steps</a:t>
            </a:r>
            <a:endParaRPr/>
          </a:p>
        </p:txBody>
      </p:sp>
      <p:sp>
        <p:nvSpPr>
          <p:cNvPr id="496" name="Google Shape;496;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Read papers/articles on LSTM for stock price prediction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Most predict close price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Used Normalization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Gets past the extrapolation problem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Normalize training data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 parameters for training data to normalize testing data</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0"/>
          <p:cNvSpPr/>
          <p:nvPr/>
        </p:nvSpPr>
        <p:spPr>
          <a:xfrm>
            <a:off x="1069750" y="2911900"/>
            <a:ext cx="3822000" cy="19368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Close Price</a:t>
            </a:r>
            <a:endParaRPr/>
          </a:p>
        </p:txBody>
      </p:sp>
      <p:sp>
        <p:nvSpPr>
          <p:cNvPr id="503" name="Google Shape;503;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Predicting Close Price: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Best performing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Modelled on data from 2010 onwards, but with 60 days of previous close prices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 lstm layer, 1 extra lstm layer and 2 Linear dense layers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3 Epochs, learning rate of 0.001, batch size of 1, normalization before splitting</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504" name="Google Shape;504;p70"/>
          <p:cNvSpPr txBox="1"/>
          <p:nvPr/>
        </p:nvSpPr>
        <p:spPr>
          <a:xfrm>
            <a:off x="2160538" y="2947875"/>
            <a:ext cx="16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3838"/>
                </a:solidFill>
                <a:latin typeface="Average"/>
                <a:ea typeface="Average"/>
                <a:cs typeface="Average"/>
                <a:sym typeface="Average"/>
              </a:rPr>
              <a:t>Test Prediction vs Actual</a:t>
            </a:r>
            <a:endParaRPr sz="1000">
              <a:solidFill>
                <a:srgbClr val="383838"/>
              </a:solidFill>
              <a:latin typeface="Average"/>
              <a:ea typeface="Average"/>
              <a:cs typeface="Average"/>
              <a:sym typeface="Average"/>
            </a:endParaRPr>
          </a:p>
        </p:txBody>
      </p:sp>
      <p:graphicFrame>
        <p:nvGraphicFramePr>
          <p:cNvPr id="505" name="Google Shape;505;p70"/>
          <p:cNvGraphicFramePr/>
          <p:nvPr/>
        </p:nvGraphicFramePr>
        <p:xfrm>
          <a:off x="5492775" y="3077338"/>
          <a:ext cx="3000000" cy="3000000"/>
        </p:xfrm>
        <a:graphic>
          <a:graphicData uri="http://schemas.openxmlformats.org/drawingml/2006/table">
            <a:tbl>
              <a:tblPr>
                <a:noFill/>
                <a:tableStyleId>{E4FDDF6B-4AC2-42FE-BEFF-7B863A7BC8FC}</a:tableStyleId>
              </a:tblPr>
              <a:tblGrid>
                <a:gridCol w="1451425"/>
                <a:gridCol w="1678900"/>
              </a:tblGrid>
              <a:tr h="421975">
                <a:tc>
                  <a:txBody>
                    <a:bodyPr/>
                    <a:lstStyle/>
                    <a:p>
                      <a:pPr indent="0" lvl="0" marL="0" rtl="0" algn="l">
                        <a:spcBef>
                          <a:spcPts val="0"/>
                        </a:spcBef>
                        <a:spcAft>
                          <a:spcPts val="0"/>
                        </a:spcAft>
                        <a:buNone/>
                      </a:pPr>
                      <a:r>
                        <a:rPr lang="en" sz="1200">
                          <a:solidFill>
                            <a:schemeClr val="dk1"/>
                          </a:solidFill>
                        </a:rPr>
                        <a:t>Train RMSE</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0.040000</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lang="en" sz="1200">
                          <a:solidFill>
                            <a:schemeClr val="dk1"/>
                          </a:solidFill>
                        </a:rPr>
                        <a:t>Validation RMSE</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0.008310</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lang="en" sz="1200">
                          <a:solidFill>
                            <a:schemeClr val="dk1"/>
                          </a:solidFill>
                        </a:rPr>
                        <a:t>Test RMSE</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0.762422</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lang="en" sz="1200">
                          <a:solidFill>
                            <a:schemeClr val="dk1"/>
                          </a:solidFill>
                        </a:rPr>
                        <a:t>Martingale RMSE</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0.235797</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06" name="Google Shape;506;p70"/>
          <p:cNvPicPr preferRelativeResize="0"/>
          <p:nvPr/>
        </p:nvPicPr>
        <p:blipFill>
          <a:blip r:embed="rId3">
            <a:alphaModFix/>
          </a:blip>
          <a:stretch>
            <a:fillRect/>
          </a:stretch>
        </p:blipFill>
        <p:spPr>
          <a:xfrm>
            <a:off x="1145775" y="3256300"/>
            <a:ext cx="3638049" cy="1502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p:nvPr/>
        </p:nvSpPr>
        <p:spPr>
          <a:xfrm>
            <a:off x="6251025" y="1152475"/>
            <a:ext cx="2425800" cy="31146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Review</a:t>
            </a:r>
            <a:endParaRPr/>
          </a:p>
        </p:txBody>
      </p:sp>
      <p:sp>
        <p:nvSpPr>
          <p:cNvPr id="513" name="Google Shape;513;p71"/>
          <p:cNvSpPr txBox="1"/>
          <p:nvPr>
            <p:ph idx="1" type="body"/>
          </p:nvPr>
        </p:nvSpPr>
        <p:spPr>
          <a:xfrm>
            <a:off x="311700" y="1152475"/>
            <a:ext cx="5817000" cy="308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Old prices did not grow as rapidly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Newer data created more accurate models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At the cost of less data points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First Difference is hard to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Many Fluctuations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Higher complexity causes overfitting</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514" name="Google Shape;514;p71"/>
          <p:cNvPicPr preferRelativeResize="0"/>
          <p:nvPr/>
        </p:nvPicPr>
        <p:blipFill>
          <a:blip r:embed="rId3">
            <a:alphaModFix/>
          </a:blip>
          <a:stretch>
            <a:fillRect/>
          </a:stretch>
        </p:blipFill>
        <p:spPr>
          <a:xfrm>
            <a:off x="6289070" y="1246475"/>
            <a:ext cx="2255000" cy="1515375"/>
          </a:xfrm>
          <a:prstGeom prst="rect">
            <a:avLst/>
          </a:prstGeom>
          <a:noFill/>
          <a:ln>
            <a:noFill/>
          </a:ln>
        </p:spPr>
      </p:pic>
      <p:pic>
        <p:nvPicPr>
          <p:cNvPr id="515" name="Google Shape;515;p71"/>
          <p:cNvPicPr preferRelativeResize="0"/>
          <p:nvPr/>
        </p:nvPicPr>
        <p:blipFill>
          <a:blip r:embed="rId4">
            <a:alphaModFix/>
          </a:blip>
          <a:stretch>
            <a:fillRect/>
          </a:stretch>
        </p:blipFill>
        <p:spPr>
          <a:xfrm>
            <a:off x="6297975" y="2796075"/>
            <a:ext cx="2246100" cy="151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Knowledge</a:t>
            </a:r>
            <a:endParaRPr/>
          </a:p>
        </p:txBody>
      </p:sp>
      <p:sp>
        <p:nvSpPr>
          <p:cNvPr id="100" name="Google Shape;100;p18"/>
          <p:cNvSpPr txBox="1"/>
          <p:nvPr>
            <p:ph idx="1" type="body"/>
          </p:nvPr>
        </p:nvSpPr>
        <p:spPr>
          <a:xfrm>
            <a:off x="311700" y="1017725"/>
            <a:ext cx="8520600" cy="3871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500">
                <a:solidFill>
                  <a:schemeClr val="dk1"/>
                </a:solidFill>
              </a:rPr>
              <a:t>Bollinger bands</a:t>
            </a:r>
            <a:endParaRPr sz="1500">
              <a:solidFill>
                <a:schemeClr val="dk1"/>
              </a:solidFill>
            </a:endParaRPr>
          </a:p>
          <a:p>
            <a:pPr indent="-295275" lvl="0" marL="457200" rtl="0" algn="l">
              <a:spcBef>
                <a:spcPts val="1200"/>
              </a:spcBef>
              <a:spcAft>
                <a:spcPts val="0"/>
              </a:spcAft>
              <a:buClr>
                <a:schemeClr val="dk1"/>
              </a:buClr>
              <a:buSzPct val="100000"/>
              <a:buChar char="●"/>
            </a:pPr>
            <a:r>
              <a:rPr lang="en" sz="1500">
                <a:solidFill>
                  <a:schemeClr val="dk1"/>
                </a:solidFill>
              </a:rPr>
              <a:t>Developed by John Bollinger</a:t>
            </a:r>
            <a:endParaRPr sz="1500">
              <a:solidFill>
                <a:schemeClr val="dk1"/>
              </a:solidFill>
            </a:endParaRPr>
          </a:p>
          <a:p>
            <a:pPr indent="-295275" lvl="0" marL="457200" rtl="0" algn="l">
              <a:spcBef>
                <a:spcPts val="0"/>
              </a:spcBef>
              <a:spcAft>
                <a:spcPts val="0"/>
              </a:spcAft>
              <a:buClr>
                <a:schemeClr val="dk1"/>
              </a:buClr>
              <a:buSzPct val="100000"/>
              <a:buChar char="●"/>
            </a:pPr>
            <a:r>
              <a:rPr lang="en" sz="1500">
                <a:solidFill>
                  <a:schemeClr val="dk1"/>
                </a:solidFill>
              </a:rPr>
              <a:t>Bands = 20 days SMA ± 2*20 days moving stdv</a:t>
            </a:r>
            <a:endParaRPr sz="1500">
              <a:solidFill>
                <a:schemeClr val="dk1"/>
              </a:solidFill>
            </a:endParaRPr>
          </a:p>
          <a:p>
            <a:pPr indent="-295275" lvl="0" marL="457200" rtl="0" algn="l">
              <a:spcBef>
                <a:spcPts val="0"/>
              </a:spcBef>
              <a:spcAft>
                <a:spcPts val="0"/>
              </a:spcAft>
              <a:buClr>
                <a:schemeClr val="dk1"/>
              </a:buClr>
              <a:buSzPct val="100000"/>
              <a:buChar char="●"/>
            </a:pPr>
            <a:r>
              <a:rPr lang="en" sz="1500">
                <a:solidFill>
                  <a:schemeClr val="dk1"/>
                </a:solidFill>
              </a:rPr>
              <a:t>Signals:</a:t>
            </a:r>
            <a:endParaRPr sz="1500">
              <a:solidFill>
                <a:schemeClr val="dk1"/>
              </a:solidFill>
            </a:endParaRPr>
          </a:p>
          <a:p>
            <a:pPr indent="-295275" lvl="1" marL="914400" rtl="0" algn="l">
              <a:spcBef>
                <a:spcPts val="0"/>
              </a:spcBef>
              <a:spcAft>
                <a:spcPts val="0"/>
              </a:spcAft>
              <a:buClr>
                <a:schemeClr val="dk1"/>
              </a:buClr>
              <a:buSzPct val="100000"/>
              <a:buChar char="○"/>
            </a:pPr>
            <a:r>
              <a:rPr lang="en" sz="1500">
                <a:solidFill>
                  <a:schemeClr val="dk1"/>
                </a:solidFill>
              </a:rPr>
              <a:t>Close to upper band: Overbought</a:t>
            </a:r>
            <a:endParaRPr sz="1500">
              <a:solidFill>
                <a:schemeClr val="dk1"/>
              </a:solidFill>
            </a:endParaRPr>
          </a:p>
          <a:p>
            <a:pPr indent="-295275" lvl="1" marL="914400" rtl="0" algn="l">
              <a:spcBef>
                <a:spcPts val="0"/>
              </a:spcBef>
              <a:spcAft>
                <a:spcPts val="0"/>
              </a:spcAft>
              <a:buClr>
                <a:schemeClr val="dk1"/>
              </a:buClr>
              <a:buSzPct val="100000"/>
              <a:buChar char="○"/>
            </a:pPr>
            <a:r>
              <a:rPr lang="en" sz="1500">
                <a:solidFill>
                  <a:schemeClr val="dk1"/>
                </a:solidFill>
              </a:rPr>
              <a:t>Close to lower band: Underbought</a:t>
            </a:r>
            <a:endParaRPr sz="1500">
              <a:solidFill>
                <a:schemeClr val="dk1"/>
              </a:solidFill>
            </a:endParaRPr>
          </a:p>
          <a:p>
            <a:pPr indent="-295275" lvl="1" marL="914400" rtl="0" algn="l">
              <a:spcBef>
                <a:spcPts val="0"/>
              </a:spcBef>
              <a:spcAft>
                <a:spcPts val="0"/>
              </a:spcAft>
              <a:buClr>
                <a:schemeClr val="dk1"/>
              </a:buClr>
              <a:buSzPct val="100000"/>
              <a:buChar char="○"/>
            </a:pPr>
            <a:r>
              <a:rPr lang="en" sz="1500">
                <a:solidFill>
                  <a:schemeClr val="dk1"/>
                </a:solidFill>
              </a:rPr>
              <a:t>Tight margin: Increase in volatility in the future</a:t>
            </a:r>
            <a:endParaRPr sz="1500">
              <a:solidFill>
                <a:schemeClr val="dk1"/>
              </a:solidFill>
            </a:endParaRPr>
          </a:p>
          <a:p>
            <a:pPr indent="0" lvl="0" marL="0" rtl="0" algn="l">
              <a:spcBef>
                <a:spcPts val="1200"/>
              </a:spcBef>
              <a:spcAft>
                <a:spcPts val="0"/>
              </a:spcAft>
              <a:buNone/>
            </a:pPr>
            <a:r>
              <a:rPr lang="en" sz="1500">
                <a:solidFill>
                  <a:schemeClr val="dk1"/>
                </a:solidFill>
              </a:rPr>
              <a:t>Mean reversion theory</a:t>
            </a:r>
            <a:endParaRPr sz="1500">
              <a:solidFill>
                <a:schemeClr val="dk1"/>
              </a:solidFill>
            </a:endParaRPr>
          </a:p>
          <a:p>
            <a:pPr indent="-295275" lvl="0" marL="457200" rtl="0" algn="l">
              <a:spcBef>
                <a:spcPts val="1200"/>
              </a:spcBef>
              <a:spcAft>
                <a:spcPts val="0"/>
              </a:spcAft>
              <a:buClr>
                <a:schemeClr val="dk1"/>
              </a:buClr>
              <a:buSzPct val="100000"/>
              <a:buChar char="●"/>
            </a:pPr>
            <a:r>
              <a:rPr lang="en" sz="1500">
                <a:solidFill>
                  <a:schemeClr val="dk1"/>
                </a:solidFill>
              </a:rPr>
              <a:t>Financial theory which states that the price of an asset will eventually revert to its long run mean</a:t>
            </a:r>
            <a:endParaRPr sz="1500">
              <a:solidFill>
                <a:schemeClr val="dk1"/>
              </a:solidFill>
            </a:endParaRPr>
          </a:p>
          <a:p>
            <a:pPr indent="-295275" lvl="1" marL="914400" rtl="0" algn="l">
              <a:spcBef>
                <a:spcPts val="0"/>
              </a:spcBef>
              <a:spcAft>
                <a:spcPts val="0"/>
              </a:spcAft>
              <a:buClr>
                <a:schemeClr val="dk1"/>
              </a:buClr>
              <a:buSzPct val="100000"/>
              <a:buChar char="○"/>
            </a:pPr>
            <a:r>
              <a:rPr lang="en" sz="1500">
                <a:solidFill>
                  <a:schemeClr val="dk1"/>
                </a:solidFill>
              </a:rPr>
              <a:t>Hypothesis: The larger the difference of the current price from the long run mean, the more likely it will change its direction to move towards to long run mean</a:t>
            </a:r>
            <a:endParaRPr sz="1500">
              <a:solidFill>
                <a:schemeClr val="dk1"/>
              </a:solidFill>
            </a:endParaRPr>
          </a:p>
          <a:p>
            <a:pPr indent="0" lvl="0" marL="0" rtl="0" algn="l">
              <a:spcBef>
                <a:spcPts val="1200"/>
              </a:spcBef>
              <a:spcAft>
                <a:spcPts val="0"/>
              </a:spcAft>
              <a:buNone/>
            </a:pPr>
            <a:r>
              <a:rPr lang="en">
                <a:solidFill>
                  <a:schemeClr val="dk1"/>
                </a:solidFill>
              </a:rPr>
              <a:t>E</a:t>
            </a:r>
            <a:r>
              <a:rPr lang="en" sz="1500">
                <a:solidFill>
                  <a:schemeClr val="dk1"/>
                </a:solidFill>
              </a:rPr>
              <a:t>xponential averages</a:t>
            </a:r>
            <a:endParaRPr sz="1500">
              <a:solidFill>
                <a:schemeClr val="dk1"/>
              </a:solidFill>
            </a:endParaRPr>
          </a:p>
          <a:p>
            <a:pPr indent="-295275" lvl="0" marL="457200" rtl="0" algn="l">
              <a:spcBef>
                <a:spcPts val="1200"/>
              </a:spcBef>
              <a:spcAft>
                <a:spcPts val="0"/>
              </a:spcAft>
              <a:buClr>
                <a:schemeClr val="dk1"/>
              </a:buClr>
              <a:buSzPct val="100000"/>
              <a:buChar char="●"/>
            </a:pPr>
            <a:r>
              <a:rPr lang="en" sz="1500">
                <a:solidFill>
                  <a:schemeClr val="dk1"/>
                </a:solidFill>
              </a:rPr>
              <a:t>In the .ewm() function from the pandas package, smoothing factor, alpha is calculated as follows:</a:t>
            </a:r>
            <a:endParaRPr sz="1500">
              <a:solidFill>
                <a:schemeClr val="dk1"/>
              </a:solidFill>
            </a:endParaRPr>
          </a:p>
          <a:p>
            <a:pPr indent="-295275" lvl="0" marL="457200" rtl="0" algn="l">
              <a:spcBef>
                <a:spcPts val="0"/>
              </a:spcBef>
              <a:spcAft>
                <a:spcPts val="0"/>
              </a:spcAft>
              <a:buClr>
                <a:schemeClr val="dk1"/>
              </a:buClr>
              <a:buSzPct val="100000"/>
              <a:buChar char="●"/>
            </a:pPr>
            <a:r>
              <a:rPr lang="en" sz="1500">
                <a:solidFill>
                  <a:schemeClr val="dk1"/>
                </a:solidFill>
              </a:rPr>
              <a:t>EMA vs SMA:</a:t>
            </a:r>
            <a:endParaRPr sz="1500">
              <a:solidFill>
                <a:schemeClr val="dk1"/>
              </a:solidFill>
            </a:endParaRPr>
          </a:p>
          <a:p>
            <a:pPr indent="-295275" lvl="1" marL="914400" rtl="0" algn="l">
              <a:spcBef>
                <a:spcPts val="0"/>
              </a:spcBef>
              <a:spcAft>
                <a:spcPts val="0"/>
              </a:spcAft>
              <a:buClr>
                <a:schemeClr val="dk1"/>
              </a:buClr>
              <a:buSzPct val="100000"/>
              <a:buChar char="○"/>
            </a:pPr>
            <a:r>
              <a:rPr lang="en" sz="1500">
                <a:solidFill>
                  <a:schemeClr val="dk1"/>
                </a:solidFill>
              </a:rPr>
              <a:t>Put higher weight on more recent prices</a:t>
            </a:r>
            <a:endParaRPr sz="1500">
              <a:solidFill>
                <a:schemeClr val="dk1"/>
              </a:solidFill>
            </a:endParaRPr>
          </a:p>
          <a:p>
            <a:pPr indent="-295275" lvl="0" marL="457200" rtl="0" algn="l">
              <a:spcBef>
                <a:spcPts val="0"/>
              </a:spcBef>
              <a:spcAft>
                <a:spcPts val="0"/>
              </a:spcAft>
              <a:buClr>
                <a:schemeClr val="dk1"/>
              </a:buClr>
              <a:buSzPct val="100000"/>
              <a:buChar char="●"/>
            </a:pPr>
            <a:r>
              <a:rPr lang="en" sz="1500">
                <a:solidFill>
                  <a:schemeClr val="dk1"/>
                </a:solidFill>
              </a:rPr>
              <a:t>10 days EMA is often used for short term analysis</a:t>
            </a:r>
            <a:endParaRPr sz="1500">
              <a:solidFill>
                <a:schemeClr val="dk1"/>
              </a:solidFill>
            </a:endParaRPr>
          </a:p>
          <a:p>
            <a:pPr indent="-295275" lvl="0" marL="457200" rtl="0" algn="l">
              <a:spcBef>
                <a:spcPts val="0"/>
              </a:spcBef>
              <a:spcAft>
                <a:spcPts val="0"/>
              </a:spcAft>
              <a:buClr>
                <a:schemeClr val="dk1"/>
              </a:buClr>
              <a:buSzPct val="100000"/>
              <a:buChar char="●"/>
            </a:pPr>
            <a:r>
              <a:rPr lang="en" sz="1500">
                <a:solidFill>
                  <a:schemeClr val="dk1"/>
                </a:solidFill>
              </a:rPr>
              <a:t>50 -200s EMA is often used for long term price analysis</a:t>
            </a:r>
            <a:endParaRPr sz="1500">
              <a:solidFill>
                <a:schemeClr val="dk1"/>
              </a:solidFill>
            </a:endParaRPr>
          </a:p>
          <a:p>
            <a:pPr indent="-295275" lvl="1" marL="914400" rtl="0" algn="l">
              <a:spcBef>
                <a:spcPts val="0"/>
              </a:spcBef>
              <a:spcAft>
                <a:spcPts val="0"/>
              </a:spcAft>
              <a:buClr>
                <a:schemeClr val="dk1"/>
              </a:buClr>
              <a:buSzPct val="100000"/>
              <a:buChar char="○"/>
            </a:pPr>
            <a:r>
              <a:rPr lang="en" sz="1500">
                <a:solidFill>
                  <a:schemeClr val="dk1"/>
                </a:solidFill>
              </a:rPr>
              <a:t>Quoting financial experts, if stock price crosses its 200 days EMA, it is a signal that reversal has occurred.</a:t>
            </a:r>
            <a:endParaRPr sz="1500">
              <a:solidFill>
                <a:schemeClr val="dk1"/>
              </a:solidFill>
            </a:endParaRPr>
          </a:p>
        </p:txBody>
      </p:sp>
      <p:pic>
        <p:nvPicPr>
          <p:cNvPr id="101" name="Google Shape;101;p18"/>
          <p:cNvPicPr preferRelativeResize="0"/>
          <p:nvPr/>
        </p:nvPicPr>
        <p:blipFill>
          <a:blip r:embed="rId3">
            <a:alphaModFix/>
          </a:blip>
          <a:stretch>
            <a:fillRect/>
          </a:stretch>
        </p:blipFill>
        <p:spPr>
          <a:xfrm>
            <a:off x="4658850" y="776250"/>
            <a:ext cx="2197026" cy="1579075"/>
          </a:xfrm>
          <a:prstGeom prst="rect">
            <a:avLst/>
          </a:prstGeom>
          <a:noFill/>
          <a:ln>
            <a:noFill/>
          </a:ln>
        </p:spPr>
      </p:pic>
      <p:pic>
        <p:nvPicPr>
          <p:cNvPr id="102" name="Google Shape;102;p18"/>
          <p:cNvPicPr preferRelativeResize="0"/>
          <p:nvPr/>
        </p:nvPicPr>
        <p:blipFill>
          <a:blip r:embed="rId4">
            <a:alphaModFix/>
          </a:blip>
          <a:stretch>
            <a:fillRect/>
          </a:stretch>
        </p:blipFill>
        <p:spPr>
          <a:xfrm>
            <a:off x="1740475" y="3263500"/>
            <a:ext cx="5566449" cy="417500"/>
          </a:xfrm>
          <a:prstGeom prst="rect">
            <a:avLst/>
          </a:prstGeom>
          <a:noFill/>
          <a:ln>
            <a:noFill/>
          </a:ln>
        </p:spPr>
      </p:pic>
      <p:pic>
        <p:nvPicPr>
          <p:cNvPr id="103" name="Google Shape;103;p18"/>
          <p:cNvPicPr preferRelativeResize="0"/>
          <p:nvPr/>
        </p:nvPicPr>
        <p:blipFill>
          <a:blip r:embed="rId5">
            <a:alphaModFix/>
          </a:blip>
          <a:stretch>
            <a:fillRect/>
          </a:stretch>
        </p:blipFill>
        <p:spPr>
          <a:xfrm>
            <a:off x="6499975" y="3608550"/>
            <a:ext cx="1326125" cy="455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p:nvPr/>
        </p:nvSpPr>
        <p:spPr>
          <a:xfrm>
            <a:off x="6478575" y="1017725"/>
            <a:ext cx="2425800" cy="32493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Review</a:t>
            </a:r>
            <a:endParaRPr/>
          </a:p>
        </p:txBody>
      </p:sp>
      <p:sp>
        <p:nvSpPr>
          <p:cNvPr id="522" name="Google Shape;522;p72"/>
          <p:cNvSpPr txBox="1"/>
          <p:nvPr>
            <p:ph idx="1" type="body"/>
          </p:nvPr>
        </p:nvSpPr>
        <p:spPr>
          <a:xfrm>
            <a:off x="311700" y="1152475"/>
            <a:ext cx="6041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LSTM does not extrapolate data very well, ends up</a:t>
            </a:r>
            <a:br>
              <a:rPr lang="en">
                <a:solidFill>
                  <a:schemeClr val="dk1"/>
                </a:solidFill>
              </a:rPr>
            </a:br>
            <a:r>
              <a:rPr lang="en">
                <a:solidFill>
                  <a:schemeClr val="dk1"/>
                </a:solidFill>
              </a:rPr>
              <a:t>predicting the max value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Was mitigated when we used less training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Other researchers have similar issues with extrapolation, where their model is unable to follow the increase</a:t>
            </a:r>
            <a:endParaRPr>
              <a:solidFill>
                <a:schemeClr val="dk1"/>
              </a:solidFill>
            </a:endParaRPr>
          </a:p>
        </p:txBody>
      </p:sp>
      <p:pic>
        <p:nvPicPr>
          <p:cNvPr id="523" name="Google Shape;523;p72"/>
          <p:cNvPicPr preferRelativeResize="0"/>
          <p:nvPr/>
        </p:nvPicPr>
        <p:blipFill>
          <a:blip r:embed="rId3">
            <a:alphaModFix/>
          </a:blip>
          <a:stretch>
            <a:fillRect/>
          </a:stretch>
        </p:blipFill>
        <p:spPr>
          <a:xfrm>
            <a:off x="6478570" y="1109875"/>
            <a:ext cx="2255000" cy="1515375"/>
          </a:xfrm>
          <a:prstGeom prst="rect">
            <a:avLst/>
          </a:prstGeom>
          <a:noFill/>
          <a:ln>
            <a:noFill/>
          </a:ln>
        </p:spPr>
      </p:pic>
      <p:pic>
        <p:nvPicPr>
          <p:cNvPr id="524" name="Google Shape;524;p72"/>
          <p:cNvPicPr preferRelativeResize="0"/>
          <p:nvPr/>
        </p:nvPicPr>
        <p:blipFill>
          <a:blip r:embed="rId4">
            <a:alphaModFix/>
          </a:blip>
          <a:stretch>
            <a:fillRect/>
          </a:stretch>
        </p:blipFill>
        <p:spPr>
          <a:xfrm>
            <a:off x="6483025" y="2782550"/>
            <a:ext cx="2246100" cy="1515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p:nvPr/>
        </p:nvSpPr>
        <p:spPr>
          <a:xfrm>
            <a:off x="6251025" y="1152475"/>
            <a:ext cx="2425800" cy="31146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Review</a:t>
            </a:r>
            <a:endParaRPr/>
          </a:p>
        </p:txBody>
      </p:sp>
      <p:sp>
        <p:nvSpPr>
          <p:cNvPr id="531" name="Google Shape;531;p73"/>
          <p:cNvSpPr txBox="1"/>
          <p:nvPr>
            <p:ph idx="1" type="body"/>
          </p:nvPr>
        </p:nvSpPr>
        <p:spPr>
          <a:xfrm>
            <a:off x="311700" y="1152475"/>
            <a:ext cx="568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Predictions could be more reliable if there</a:t>
            </a:r>
            <a:br>
              <a:rPr lang="en">
                <a:solidFill>
                  <a:schemeClr val="dk1"/>
                </a:solidFill>
              </a:rPr>
            </a:br>
            <a:r>
              <a:rPr lang="en">
                <a:solidFill>
                  <a:schemeClr val="dk1"/>
                </a:solidFill>
              </a:rPr>
              <a:t>w</a:t>
            </a:r>
            <a:r>
              <a:rPr lang="en">
                <a:solidFill>
                  <a:schemeClr val="dk1"/>
                </a:solidFill>
              </a:rPr>
              <a:t>as an increased number of layers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More complex model to fit more complex problem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Was done by other researchers predicting for TATAMOTORS stocks</a:t>
            </a:r>
            <a:endParaRPr>
              <a:solidFill>
                <a:schemeClr val="dk1"/>
              </a:solidFill>
            </a:endParaRPr>
          </a:p>
        </p:txBody>
      </p:sp>
      <p:pic>
        <p:nvPicPr>
          <p:cNvPr id="532" name="Google Shape;532;p73"/>
          <p:cNvPicPr preferRelativeResize="0"/>
          <p:nvPr/>
        </p:nvPicPr>
        <p:blipFill>
          <a:blip r:embed="rId3">
            <a:alphaModFix/>
          </a:blip>
          <a:stretch>
            <a:fillRect/>
          </a:stretch>
        </p:blipFill>
        <p:spPr>
          <a:xfrm>
            <a:off x="6289070" y="1246475"/>
            <a:ext cx="2255000" cy="1515375"/>
          </a:xfrm>
          <a:prstGeom prst="rect">
            <a:avLst/>
          </a:prstGeom>
          <a:noFill/>
          <a:ln>
            <a:noFill/>
          </a:ln>
        </p:spPr>
      </p:pic>
      <p:pic>
        <p:nvPicPr>
          <p:cNvPr id="533" name="Google Shape;533;p73"/>
          <p:cNvPicPr preferRelativeResize="0"/>
          <p:nvPr/>
        </p:nvPicPr>
        <p:blipFill>
          <a:blip r:embed="rId4">
            <a:alphaModFix/>
          </a:blip>
          <a:stretch>
            <a:fillRect/>
          </a:stretch>
        </p:blipFill>
        <p:spPr>
          <a:xfrm>
            <a:off x="6297975" y="2796075"/>
            <a:ext cx="2246100" cy="1515375"/>
          </a:xfrm>
          <a:prstGeom prst="rect">
            <a:avLst/>
          </a:prstGeom>
          <a:noFill/>
          <a:ln>
            <a:noFill/>
          </a:ln>
        </p:spPr>
      </p:pic>
      <p:sp>
        <p:nvSpPr>
          <p:cNvPr id="534" name="Google Shape;534;p73"/>
          <p:cNvSpPr/>
          <p:nvPr/>
        </p:nvSpPr>
        <p:spPr>
          <a:xfrm>
            <a:off x="2334075" y="3100300"/>
            <a:ext cx="1901400" cy="1890900"/>
          </a:xfrm>
          <a:prstGeom prst="rect">
            <a:avLst/>
          </a:prstGeom>
          <a:solidFill>
            <a:srgbClr val="FFF2D7">
              <a:alpha val="95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73"/>
          <p:cNvPicPr preferRelativeResize="0"/>
          <p:nvPr/>
        </p:nvPicPr>
        <p:blipFill>
          <a:blip r:embed="rId5">
            <a:alphaModFix/>
          </a:blip>
          <a:stretch>
            <a:fillRect/>
          </a:stretch>
        </p:blipFill>
        <p:spPr>
          <a:xfrm>
            <a:off x="2459725" y="3185125"/>
            <a:ext cx="1579425" cy="1451150"/>
          </a:xfrm>
          <a:prstGeom prst="rect">
            <a:avLst/>
          </a:prstGeom>
          <a:noFill/>
          <a:ln>
            <a:noFill/>
          </a:ln>
        </p:spPr>
      </p:pic>
      <p:sp>
        <p:nvSpPr>
          <p:cNvPr id="536" name="Google Shape;536;p73"/>
          <p:cNvSpPr txBox="1"/>
          <p:nvPr/>
        </p:nvSpPr>
        <p:spPr>
          <a:xfrm>
            <a:off x="2504350" y="4650575"/>
            <a:ext cx="1534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Average"/>
                <a:ea typeface="Average"/>
                <a:cs typeface="Average"/>
                <a:sym typeface="Average"/>
              </a:rPr>
              <a:t>Image taken from </a:t>
            </a:r>
            <a:r>
              <a:rPr lang="en" sz="700" u="sng">
                <a:solidFill>
                  <a:srgbClr val="0000FF"/>
                </a:solidFill>
                <a:latin typeface="Average"/>
                <a:ea typeface="Average"/>
                <a:cs typeface="Average"/>
                <a:sym typeface="Average"/>
                <a:hlinkClick r:id="rId6">
                  <a:extLst>
                    <a:ext uri="{A12FA001-AC4F-418D-AE19-62706E023703}">
                      <ahyp:hlinkClr val="tx"/>
                    </a:ext>
                  </a:extLst>
                </a:hlinkClick>
              </a:rPr>
              <a:t>research paper</a:t>
            </a:r>
            <a:endParaRPr sz="700">
              <a:solidFill>
                <a:srgbClr val="0000FF"/>
              </a:solidFill>
              <a:latin typeface="Average"/>
              <a:ea typeface="Average"/>
              <a:cs typeface="Average"/>
              <a:sym typeface="Averag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 Comparisons</a:t>
            </a:r>
            <a:endParaRPr/>
          </a:p>
        </p:txBody>
      </p:sp>
      <p:sp>
        <p:nvSpPr>
          <p:cNvPr id="542" name="Google Shape;54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Predicting Stock Prices using LSTM</a:t>
            </a:r>
            <a:endParaRPr/>
          </a:p>
          <a:p>
            <a:pPr indent="-317500" lvl="1" marL="914400" rtl="0" algn="l">
              <a:spcBef>
                <a:spcPts val="0"/>
              </a:spcBef>
              <a:spcAft>
                <a:spcPts val="0"/>
              </a:spcAft>
              <a:buClr>
                <a:schemeClr val="dk1"/>
              </a:buClr>
              <a:buSzPts val="1400"/>
              <a:buChar char="-"/>
            </a:pPr>
            <a:r>
              <a:rPr lang="en">
                <a:solidFill>
                  <a:schemeClr val="dk1"/>
                </a:solidFill>
              </a:rPr>
              <a:t>Some researchers used additional features to help train their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Tested using high, low, close, at one go to predict </a:t>
            </a:r>
            <a:r>
              <a:rPr lang="en">
                <a:solidFill>
                  <a:schemeClr val="dk1"/>
                </a:solidFill>
              </a:rPr>
              <a:t>stock</a:t>
            </a:r>
            <a:r>
              <a:rPr lang="en">
                <a:solidFill>
                  <a:schemeClr val="dk1"/>
                </a:solidFill>
              </a:rPr>
              <a:t> prices</a:t>
            </a:r>
            <a:endParaRPr>
              <a:solidFill>
                <a:schemeClr val="dk1"/>
              </a:solidFill>
            </a:endParaRPr>
          </a:p>
          <a:p>
            <a:pPr indent="-342900" lvl="0" marL="457200" rtl="0" algn="l">
              <a:spcBef>
                <a:spcPts val="0"/>
              </a:spcBef>
              <a:spcAft>
                <a:spcPts val="0"/>
              </a:spcAft>
              <a:buSzPts val="1800"/>
              <a:buChar char="-"/>
            </a:pPr>
            <a:r>
              <a:rPr lang="en" u="sng">
                <a:solidFill>
                  <a:schemeClr val="hlink"/>
                </a:solidFill>
                <a:hlinkClick r:id="rId4"/>
              </a:rPr>
              <a:t>Stock Price Prediction Using LSTM</a:t>
            </a:r>
            <a:endParaRPr/>
          </a:p>
          <a:p>
            <a:pPr indent="-317500" lvl="1" marL="914400" rtl="0" algn="l">
              <a:spcBef>
                <a:spcPts val="0"/>
              </a:spcBef>
              <a:spcAft>
                <a:spcPts val="0"/>
              </a:spcAft>
              <a:buClr>
                <a:schemeClr val="dk1"/>
              </a:buClr>
              <a:buSzPts val="1400"/>
              <a:buChar char="-"/>
            </a:pPr>
            <a:r>
              <a:rPr lang="en">
                <a:solidFill>
                  <a:schemeClr val="dk1"/>
                </a:solidFill>
              </a:rPr>
              <a:t>Similar extrapolation problem that we encountered</a:t>
            </a:r>
            <a:endParaRPr>
              <a:solidFill>
                <a:schemeClr val="dk1"/>
              </a:solidFill>
            </a:endParaRPr>
          </a:p>
          <a:p>
            <a:pPr indent="-342900" lvl="0" marL="457200" rtl="0" algn="l">
              <a:spcBef>
                <a:spcPts val="0"/>
              </a:spcBef>
              <a:spcAft>
                <a:spcPts val="0"/>
              </a:spcAft>
              <a:buSzPts val="1800"/>
              <a:buChar char="-"/>
            </a:pPr>
            <a:r>
              <a:rPr lang="en" u="sng">
                <a:solidFill>
                  <a:schemeClr val="hlink"/>
                </a:solidFill>
                <a:hlinkClick r:id="rId5"/>
              </a:rPr>
              <a:t>Stock Prices Prediction Using Long Short-Term Memory (LSTM) Model in Python</a:t>
            </a:r>
            <a:endParaRPr/>
          </a:p>
          <a:p>
            <a:pPr indent="-317500" lvl="1" marL="914400" rtl="0" algn="l">
              <a:spcBef>
                <a:spcPts val="0"/>
              </a:spcBef>
              <a:spcAft>
                <a:spcPts val="0"/>
              </a:spcAft>
              <a:buClr>
                <a:schemeClr val="dk1"/>
              </a:buClr>
              <a:buSzPts val="1400"/>
              <a:buChar char="-"/>
            </a:pPr>
            <a:r>
              <a:rPr lang="en">
                <a:solidFill>
                  <a:schemeClr val="dk1"/>
                </a:solidFill>
              </a:rPr>
              <a:t>Inspired us to use normalization, took reference from this article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Gave us similar result, but normalized test values might not always be good</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More features selection and engineering (To find features that might influence the market like news headline)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Increase instances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Expand to include more companies</a:t>
            </a:r>
            <a:endParaRPr>
              <a:solidFill>
                <a:schemeClr val="dk1"/>
              </a:solidFill>
            </a:endParaRPr>
          </a:p>
          <a:p>
            <a:pPr indent="0" lvl="0" marL="0" rtl="0" algn="l">
              <a:spcBef>
                <a:spcPts val="1200"/>
              </a:spcBef>
              <a:spcAft>
                <a:spcPts val="1200"/>
              </a:spcAft>
              <a:buNone/>
            </a:pPr>
            <a:r>
              <a:t/>
            </a:r>
            <a:endParaRPr/>
          </a:p>
        </p:txBody>
      </p:sp>
      <p:sp>
        <p:nvSpPr>
          <p:cNvPr id="548" name="Google Shape;548;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a:t>
            </a:r>
            <a:r>
              <a:rPr lang="en"/>
              <a:t> improvements for the future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554" name="Google Shape;554;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Did we accomplish our goal?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Predicting next day stock price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With Regression</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Came very close with predicting close for 1 company with LSTM, however, it is still worse </a:t>
            </a:r>
            <a:r>
              <a:rPr lang="en">
                <a:solidFill>
                  <a:schemeClr val="dk1"/>
                </a:solidFill>
              </a:rPr>
              <a:t>than the martingale series</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Linear regression managed to outperform the martingale series by training with data from 35 companies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Predicting change in stock price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With Classification</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Unfortunately accuracy was all close to 0.5</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With Regression</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Test scores were around 2.7 using RMSE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74825" y="122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a:t>
            </a:r>
            <a:endParaRPr/>
          </a:p>
        </p:txBody>
      </p:sp>
      <p:sp>
        <p:nvSpPr>
          <p:cNvPr id="109" name="Google Shape;109;p19"/>
          <p:cNvSpPr txBox="1"/>
          <p:nvPr>
            <p:ph idx="1" type="body"/>
          </p:nvPr>
        </p:nvSpPr>
        <p:spPr>
          <a:xfrm>
            <a:off x="274825" y="813675"/>
            <a:ext cx="3653400" cy="90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We used stock data from </a:t>
            </a:r>
            <a:r>
              <a:rPr lang="en" u="sng">
                <a:solidFill>
                  <a:schemeClr val="dk1"/>
                </a:solidFill>
                <a:hlinkClick r:id="rId3">
                  <a:extLst>
                    <a:ext uri="{A12FA001-AC4F-418D-AE19-62706E023703}">
                      <ahyp:hlinkClr val="tx"/>
                    </a:ext>
                  </a:extLst>
                </a:hlinkClick>
              </a:rPr>
              <a:t>Kaggle</a:t>
            </a:r>
            <a:r>
              <a:rPr lang="en">
                <a:solidFill>
                  <a:schemeClr val="dk1"/>
                </a:solidFill>
              </a:rPr>
              <a:t> and focus on 35 tech companies. </a:t>
            </a:r>
            <a:endParaRPr>
              <a:solidFill>
                <a:schemeClr val="dk1"/>
              </a:solidFill>
            </a:endParaRPr>
          </a:p>
        </p:txBody>
      </p:sp>
      <p:cxnSp>
        <p:nvCxnSpPr>
          <p:cNvPr id="110" name="Google Shape;110;p19"/>
          <p:cNvCxnSpPr/>
          <p:nvPr/>
        </p:nvCxnSpPr>
        <p:spPr>
          <a:xfrm flipH="1" rot="10800000">
            <a:off x="3963975" y="1161525"/>
            <a:ext cx="829800" cy="4500"/>
          </a:xfrm>
          <a:prstGeom prst="straightConnector1">
            <a:avLst/>
          </a:prstGeom>
          <a:noFill/>
          <a:ln cap="flat" cmpd="sng" w="9525">
            <a:solidFill>
              <a:schemeClr val="dk2"/>
            </a:solidFill>
            <a:prstDash val="solid"/>
            <a:round/>
            <a:headEnd len="med" w="med" type="none"/>
            <a:tailEnd len="med" w="med" type="triangle"/>
          </a:ln>
        </p:spPr>
      </p:cxnSp>
      <p:sp>
        <p:nvSpPr>
          <p:cNvPr id="111" name="Google Shape;111;p19"/>
          <p:cNvSpPr txBox="1"/>
          <p:nvPr/>
        </p:nvSpPr>
        <p:spPr>
          <a:xfrm>
            <a:off x="555925" y="2403825"/>
            <a:ext cx="25521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verage"/>
                <a:ea typeface="Average"/>
                <a:cs typeface="Average"/>
                <a:sym typeface="Average"/>
              </a:rPr>
              <a:t>Calculate the moving average, bollinger band, remove features with high correlations (open, high, low)</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1200"/>
              </a:spcAft>
              <a:buNone/>
            </a:pPr>
            <a:r>
              <a:t/>
            </a:r>
            <a:endParaRPr sz="1800">
              <a:solidFill>
                <a:schemeClr val="dk1"/>
              </a:solidFill>
              <a:latin typeface="Average"/>
              <a:ea typeface="Average"/>
              <a:cs typeface="Average"/>
              <a:sym typeface="Average"/>
            </a:endParaRPr>
          </a:p>
        </p:txBody>
      </p:sp>
      <p:sp>
        <p:nvSpPr>
          <p:cNvPr id="112" name="Google Shape;112;p19"/>
          <p:cNvSpPr txBox="1"/>
          <p:nvPr/>
        </p:nvSpPr>
        <p:spPr>
          <a:xfrm>
            <a:off x="5029775" y="695125"/>
            <a:ext cx="32985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verage"/>
                <a:ea typeface="Average"/>
                <a:cs typeface="Average"/>
                <a:sym typeface="Average"/>
              </a:rPr>
              <a:t>Scape </a:t>
            </a:r>
            <a:r>
              <a:rPr lang="en" sz="1800">
                <a:solidFill>
                  <a:schemeClr val="dk1"/>
                </a:solidFill>
                <a:latin typeface="Average"/>
                <a:ea typeface="Average"/>
                <a:cs typeface="Average"/>
                <a:sym typeface="Average"/>
              </a:rPr>
              <a:t>Environmental Social Governance score from </a:t>
            </a:r>
            <a:r>
              <a:rPr lang="en" sz="1800" u="sng">
                <a:solidFill>
                  <a:schemeClr val="dk1"/>
                </a:solidFill>
                <a:latin typeface="Average"/>
                <a:ea typeface="Average"/>
                <a:cs typeface="Average"/>
                <a:sym typeface="Average"/>
                <a:hlinkClick r:id="rId4">
                  <a:extLst>
                    <a:ext uri="{A12FA001-AC4F-418D-AE19-62706E023703}">
                      <ahyp:hlinkClr val="tx"/>
                    </a:ext>
                  </a:extLst>
                </a:hlinkClick>
              </a:rPr>
              <a:t>sustainalytics.com</a:t>
            </a:r>
            <a:r>
              <a:rPr lang="en" sz="1800">
                <a:solidFill>
                  <a:schemeClr val="dk1"/>
                </a:solidFill>
                <a:latin typeface="Average"/>
                <a:ea typeface="Average"/>
                <a:cs typeface="Average"/>
                <a:sym typeface="Average"/>
              </a:rPr>
              <a:t>. </a:t>
            </a:r>
            <a:r>
              <a:rPr lang="en" sz="1800" u="sng">
                <a:solidFill>
                  <a:schemeClr val="dk1"/>
                </a:solidFill>
                <a:latin typeface="Average"/>
                <a:ea typeface="Average"/>
                <a:cs typeface="Average"/>
                <a:sym typeface="Average"/>
                <a:hlinkClick r:id="rId5">
                  <a:extLst>
                    <a:ext uri="{A12FA001-AC4F-418D-AE19-62706E023703}">
                      <ahyp:hlinkClr val="tx"/>
                    </a:ext>
                  </a:extLst>
                </a:hlinkClick>
              </a:rPr>
              <a:t>ESG score</a:t>
            </a:r>
            <a:r>
              <a:rPr lang="en" sz="1800">
                <a:solidFill>
                  <a:schemeClr val="dk1"/>
                </a:solidFill>
                <a:latin typeface="Average"/>
                <a:ea typeface="Average"/>
                <a:cs typeface="Average"/>
                <a:sym typeface="Average"/>
              </a:rPr>
              <a:t> might have an effect on stock.</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1200"/>
              </a:spcAft>
              <a:buNone/>
            </a:pPr>
            <a:r>
              <a:t/>
            </a:r>
            <a:endParaRPr>
              <a:solidFill>
                <a:schemeClr val="dk1"/>
              </a:solidFill>
              <a:latin typeface="Average"/>
              <a:ea typeface="Average"/>
              <a:cs typeface="Average"/>
              <a:sym typeface="Average"/>
            </a:endParaRPr>
          </a:p>
        </p:txBody>
      </p:sp>
      <p:cxnSp>
        <p:nvCxnSpPr>
          <p:cNvPr id="113" name="Google Shape;113;p19"/>
          <p:cNvCxnSpPr/>
          <p:nvPr/>
        </p:nvCxnSpPr>
        <p:spPr>
          <a:xfrm flipH="1">
            <a:off x="3108025" y="1765200"/>
            <a:ext cx="1769700" cy="5901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9"/>
          <p:cNvCxnSpPr/>
          <p:nvPr/>
        </p:nvCxnSpPr>
        <p:spPr>
          <a:xfrm flipH="1" rot="10800000">
            <a:off x="3237025" y="3138550"/>
            <a:ext cx="930900" cy="93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9"/>
          <p:cNvSpPr txBox="1"/>
          <p:nvPr/>
        </p:nvSpPr>
        <p:spPr>
          <a:xfrm>
            <a:off x="4358550" y="2680350"/>
            <a:ext cx="3800700" cy="172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Average"/>
                <a:ea typeface="Average"/>
                <a:cs typeface="Average"/>
                <a:sym typeface="Average"/>
              </a:rPr>
              <a:t>Add two targets columns:</a:t>
            </a:r>
            <a:endParaRPr sz="1800">
              <a:solidFill>
                <a:schemeClr val="dk1"/>
              </a:solidFill>
              <a:latin typeface="Average"/>
              <a:ea typeface="Average"/>
              <a:cs typeface="Average"/>
              <a:sym typeface="Average"/>
            </a:endParaRPr>
          </a:p>
          <a:p>
            <a:pPr indent="-342900" lvl="0" marL="457200" rtl="0" algn="l">
              <a:lnSpc>
                <a:spcPct val="115000"/>
              </a:lnSpc>
              <a:spcBef>
                <a:spcPts val="120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Next day closing price</a:t>
            </a:r>
            <a:endParaRPr sz="1800">
              <a:solidFill>
                <a:schemeClr val="dk1"/>
              </a:solidFill>
              <a:latin typeface="Average"/>
              <a:ea typeface="Average"/>
              <a:cs typeface="Average"/>
              <a:sym typeface="Average"/>
            </a:endParaRPr>
          </a:p>
          <a:p>
            <a:pPr indent="-342900" lvl="0" marL="457200" rtl="0" algn="l">
              <a:lnSpc>
                <a:spcPct val="115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Change of price</a:t>
            </a:r>
            <a:endParaRPr sz="1800">
              <a:solidFill>
                <a:schemeClr val="dk1"/>
              </a:solidFill>
              <a:latin typeface="Average"/>
              <a:ea typeface="Average"/>
              <a:cs typeface="Average"/>
              <a:sym typeface="Average"/>
            </a:endParaRPr>
          </a:p>
          <a:p>
            <a:pPr indent="0" lvl="0" marL="0" rtl="0" algn="l">
              <a:lnSpc>
                <a:spcPct val="115000"/>
              </a:lnSpc>
              <a:spcBef>
                <a:spcPts val="1200"/>
              </a:spcBef>
              <a:spcAft>
                <a:spcPts val="1200"/>
              </a:spcAft>
              <a:buNone/>
            </a:pPr>
            <a:r>
              <a:t/>
            </a:r>
            <a:endParaRPr sz="1800">
              <a:solidFill>
                <a:schemeClr val="dk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 </a:t>
            </a:r>
            <a:endParaRPr/>
          </a:p>
        </p:txBody>
      </p:sp>
      <p:pic>
        <p:nvPicPr>
          <p:cNvPr id="121" name="Google Shape;121;p20"/>
          <p:cNvPicPr preferRelativeResize="0"/>
          <p:nvPr/>
        </p:nvPicPr>
        <p:blipFill>
          <a:blip r:embed="rId3">
            <a:alphaModFix/>
          </a:blip>
          <a:stretch>
            <a:fillRect/>
          </a:stretch>
        </p:blipFill>
        <p:spPr>
          <a:xfrm>
            <a:off x="1001150" y="1152473"/>
            <a:ext cx="7141700" cy="378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Proposed Models for two targets</a:t>
            </a:r>
            <a:endParaRPr/>
          </a:p>
          <a:p>
            <a:pPr indent="0" lvl="0" marL="0" rtl="0" algn="l">
              <a:spcBef>
                <a:spcPts val="0"/>
              </a:spcBef>
              <a:spcAft>
                <a:spcPts val="0"/>
              </a:spcAft>
              <a:buNone/>
            </a:pPr>
            <a:r>
              <a:t/>
            </a:r>
            <a:endParaRPr/>
          </a:p>
        </p:txBody>
      </p:sp>
      <p:cxnSp>
        <p:nvCxnSpPr>
          <p:cNvPr id="127" name="Google Shape;127;p21"/>
          <p:cNvCxnSpPr>
            <a:stCxn id="128" idx="2"/>
            <a:endCxn id="129" idx="0"/>
          </p:cNvCxnSpPr>
          <p:nvPr/>
        </p:nvCxnSpPr>
        <p:spPr>
          <a:xfrm flipH="1" rot="-5400000">
            <a:off x="5094172" y="870350"/>
            <a:ext cx="838200" cy="1882500"/>
          </a:xfrm>
          <a:prstGeom prst="bentConnector3">
            <a:avLst>
              <a:gd fmla="val 50006" name="adj1"/>
            </a:avLst>
          </a:prstGeom>
          <a:noFill/>
          <a:ln cap="flat" cmpd="sng" w="19050">
            <a:solidFill>
              <a:srgbClr val="C9B18E"/>
            </a:solidFill>
            <a:prstDash val="solid"/>
            <a:miter lim="8000"/>
            <a:headEnd len="sm" w="sm" type="none"/>
            <a:tailEnd len="sm" w="sm" type="triangle"/>
          </a:ln>
        </p:spPr>
      </p:cxnSp>
      <p:cxnSp>
        <p:nvCxnSpPr>
          <p:cNvPr id="130" name="Google Shape;130;p21"/>
          <p:cNvCxnSpPr>
            <a:stCxn id="131" idx="0"/>
            <a:endCxn id="128" idx="2"/>
          </p:cNvCxnSpPr>
          <p:nvPr/>
        </p:nvCxnSpPr>
        <p:spPr>
          <a:xfrm rot="-5400000">
            <a:off x="3207075" y="865800"/>
            <a:ext cx="838200" cy="1891800"/>
          </a:xfrm>
          <a:prstGeom prst="bentConnector3">
            <a:avLst>
              <a:gd fmla="val 50006" name="adj1"/>
            </a:avLst>
          </a:prstGeom>
          <a:noFill/>
          <a:ln cap="flat" cmpd="sng" w="19050">
            <a:solidFill>
              <a:srgbClr val="C9B18E"/>
            </a:solidFill>
            <a:prstDash val="solid"/>
            <a:miter lim="8000"/>
            <a:headEnd len="sm" w="sm" type="triangle"/>
            <a:tailEnd len="sm" w="sm" type="none"/>
          </a:ln>
        </p:spPr>
      </p:cxnSp>
      <p:cxnSp>
        <p:nvCxnSpPr>
          <p:cNvPr id="132" name="Google Shape;132;p21"/>
          <p:cNvCxnSpPr>
            <a:stCxn id="133" idx="0"/>
            <a:endCxn id="131" idx="2"/>
          </p:cNvCxnSpPr>
          <p:nvPr/>
        </p:nvCxnSpPr>
        <p:spPr>
          <a:xfrm rot="-5400000">
            <a:off x="2406816" y="2896311"/>
            <a:ext cx="547500" cy="600"/>
          </a:xfrm>
          <a:prstGeom prst="bentConnector3">
            <a:avLst>
              <a:gd fmla="val 49996" name="adj1"/>
            </a:avLst>
          </a:prstGeom>
          <a:noFill/>
          <a:ln cap="flat" cmpd="sng" w="19050">
            <a:solidFill>
              <a:srgbClr val="C9B18E"/>
            </a:solidFill>
            <a:prstDash val="solid"/>
            <a:miter lim="8000"/>
            <a:headEnd len="sm" w="sm" type="triangle"/>
            <a:tailEnd len="sm" w="sm" type="none"/>
          </a:ln>
        </p:spPr>
      </p:cxnSp>
      <p:cxnSp>
        <p:nvCxnSpPr>
          <p:cNvPr id="134" name="Google Shape;134;p21"/>
          <p:cNvCxnSpPr>
            <a:stCxn id="129" idx="2"/>
            <a:endCxn id="135" idx="0"/>
          </p:cNvCxnSpPr>
          <p:nvPr/>
        </p:nvCxnSpPr>
        <p:spPr>
          <a:xfrm flipH="1" rot="-5400000">
            <a:off x="6618499" y="2458950"/>
            <a:ext cx="589500" cy="917400"/>
          </a:xfrm>
          <a:prstGeom prst="bentConnector3">
            <a:avLst>
              <a:gd fmla="val 49992" name="adj1"/>
            </a:avLst>
          </a:prstGeom>
          <a:noFill/>
          <a:ln cap="flat" cmpd="sng" w="19050">
            <a:solidFill>
              <a:srgbClr val="C9B18E"/>
            </a:solidFill>
            <a:prstDash val="solid"/>
            <a:miter lim="8000"/>
            <a:headEnd len="sm" w="sm" type="none"/>
            <a:tailEnd len="sm" w="sm" type="triangle"/>
          </a:ln>
        </p:spPr>
      </p:cxnSp>
      <p:cxnSp>
        <p:nvCxnSpPr>
          <p:cNvPr id="136" name="Google Shape;136;p21"/>
          <p:cNvCxnSpPr>
            <a:stCxn id="137" idx="0"/>
            <a:endCxn id="129" idx="2"/>
          </p:cNvCxnSpPr>
          <p:nvPr/>
        </p:nvCxnSpPr>
        <p:spPr>
          <a:xfrm rot="-5400000">
            <a:off x="5713642" y="2471461"/>
            <a:ext cx="589500" cy="892200"/>
          </a:xfrm>
          <a:prstGeom prst="bentConnector3">
            <a:avLst>
              <a:gd fmla="val 49992" name="adj1"/>
            </a:avLst>
          </a:prstGeom>
          <a:noFill/>
          <a:ln cap="flat" cmpd="sng" w="19050">
            <a:solidFill>
              <a:srgbClr val="C9B18E"/>
            </a:solidFill>
            <a:prstDash val="solid"/>
            <a:miter lim="8000"/>
            <a:headEnd len="sm" w="sm" type="triangle"/>
            <a:tailEnd len="sm" w="sm" type="none"/>
          </a:ln>
        </p:spPr>
      </p:cxnSp>
      <p:sp>
        <p:nvSpPr>
          <p:cNvPr id="128" name="Google Shape;128;p21"/>
          <p:cNvSpPr txBox="1"/>
          <p:nvPr/>
        </p:nvSpPr>
        <p:spPr>
          <a:xfrm>
            <a:off x="3275722" y="1000400"/>
            <a:ext cx="2592600" cy="392100"/>
          </a:xfrm>
          <a:prstGeom prst="rect">
            <a:avLst/>
          </a:prstGeom>
          <a:solidFill>
            <a:srgbClr val="C9B18E"/>
          </a:solidFill>
          <a:ln cap="flat" cmpd="sng" w="19050">
            <a:solidFill>
              <a:srgbClr val="C9B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000000"/>
                </a:solidFill>
                <a:latin typeface="DM Serif Display"/>
                <a:ea typeface="DM Serif Display"/>
                <a:cs typeface="DM Serif Display"/>
                <a:sym typeface="DM Serif Display"/>
              </a:rPr>
              <a:t>Tasks</a:t>
            </a:r>
            <a:endParaRPr sz="2300">
              <a:solidFill>
                <a:srgbClr val="000000"/>
              </a:solidFill>
              <a:latin typeface="DM Serif Display"/>
              <a:ea typeface="DM Serif Display"/>
              <a:cs typeface="DM Serif Display"/>
              <a:sym typeface="DM Serif Display"/>
            </a:endParaRPr>
          </a:p>
        </p:txBody>
      </p:sp>
      <p:sp>
        <p:nvSpPr>
          <p:cNvPr id="131" name="Google Shape;131;p21"/>
          <p:cNvSpPr txBox="1"/>
          <p:nvPr/>
        </p:nvSpPr>
        <p:spPr>
          <a:xfrm>
            <a:off x="1672575" y="2230800"/>
            <a:ext cx="2015400" cy="392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M Serif Display"/>
                <a:ea typeface="DM Serif Display"/>
                <a:cs typeface="DM Serif Display"/>
                <a:sym typeface="DM Serif Display"/>
              </a:rPr>
              <a:t>Next day stock price</a:t>
            </a:r>
            <a:endParaRPr sz="1600">
              <a:solidFill>
                <a:srgbClr val="FFFFFF"/>
              </a:solidFill>
              <a:latin typeface="DM Serif Display"/>
              <a:ea typeface="DM Serif Display"/>
              <a:cs typeface="DM Serif Display"/>
              <a:sym typeface="DM Serif Display"/>
            </a:endParaRPr>
          </a:p>
        </p:txBody>
      </p:sp>
      <p:sp>
        <p:nvSpPr>
          <p:cNvPr id="129" name="Google Shape;129;p21"/>
          <p:cNvSpPr txBox="1"/>
          <p:nvPr/>
        </p:nvSpPr>
        <p:spPr>
          <a:xfrm>
            <a:off x="5446849" y="2230800"/>
            <a:ext cx="2015400" cy="392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DM Serif Display"/>
                <a:ea typeface="DM Serif Display"/>
                <a:cs typeface="DM Serif Display"/>
                <a:sym typeface="DM Serif Display"/>
              </a:rPr>
              <a:t>Next day change in price</a:t>
            </a:r>
            <a:endParaRPr sz="1300">
              <a:solidFill>
                <a:srgbClr val="FFFFFF"/>
              </a:solidFill>
              <a:latin typeface="DM Serif Display"/>
              <a:ea typeface="DM Serif Display"/>
              <a:cs typeface="DM Serif Display"/>
              <a:sym typeface="DM Serif Display"/>
            </a:endParaRPr>
          </a:p>
        </p:txBody>
      </p:sp>
      <p:sp>
        <p:nvSpPr>
          <p:cNvPr id="135" name="Google Shape;135;p21"/>
          <p:cNvSpPr txBox="1"/>
          <p:nvPr/>
        </p:nvSpPr>
        <p:spPr>
          <a:xfrm>
            <a:off x="6548666" y="3212311"/>
            <a:ext cx="1646700" cy="392100"/>
          </a:xfrm>
          <a:prstGeom prst="rect">
            <a:avLst/>
          </a:prstGeom>
          <a:noFill/>
          <a:ln cap="flat" cmpd="sng" w="19050">
            <a:solidFill>
              <a:srgbClr val="C9B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Didact Gothic"/>
                <a:ea typeface="Didact Gothic"/>
                <a:cs typeface="Didact Gothic"/>
                <a:sym typeface="Didact Gothic"/>
              </a:rPr>
              <a:t>Regression</a:t>
            </a:r>
            <a:endParaRPr>
              <a:solidFill>
                <a:srgbClr val="FFFFFF"/>
              </a:solidFill>
              <a:latin typeface="Didact Gothic"/>
              <a:ea typeface="Didact Gothic"/>
              <a:cs typeface="Didact Gothic"/>
              <a:sym typeface="Didact Gothic"/>
            </a:endParaRPr>
          </a:p>
        </p:txBody>
      </p:sp>
      <p:sp>
        <p:nvSpPr>
          <p:cNvPr id="137" name="Google Shape;137;p21"/>
          <p:cNvSpPr txBox="1"/>
          <p:nvPr/>
        </p:nvSpPr>
        <p:spPr>
          <a:xfrm>
            <a:off x="4738942" y="3212311"/>
            <a:ext cx="1646700" cy="392100"/>
          </a:xfrm>
          <a:prstGeom prst="rect">
            <a:avLst/>
          </a:prstGeom>
          <a:noFill/>
          <a:ln cap="flat" cmpd="sng" w="19050">
            <a:solidFill>
              <a:srgbClr val="C9B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Didact Gothic"/>
                <a:ea typeface="Didact Gothic"/>
                <a:cs typeface="Didact Gothic"/>
                <a:sym typeface="Didact Gothic"/>
              </a:rPr>
              <a:t>Classification</a:t>
            </a:r>
            <a:endParaRPr>
              <a:solidFill>
                <a:srgbClr val="FFFFFF"/>
              </a:solidFill>
              <a:latin typeface="Didact Gothic"/>
              <a:ea typeface="Didact Gothic"/>
              <a:cs typeface="Didact Gothic"/>
              <a:sym typeface="Didact Gothic"/>
            </a:endParaRPr>
          </a:p>
        </p:txBody>
      </p:sp>
      <p:sp>
        <p:nvSpPr>
          <p:cNvPr id="138" name="Google Shape;138;p21"/>
          <p:cNvSpPr txBox="1"/>
          <p:nvPr/>
        </p:nvSpPr>
        <p:spPr>
          <a:xfrm>
            <a:off x="1672575" y="3562400"/>
            <a:ext cx="20154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Average"/>
              <a:buChar char="●"/>
            </a:pPr>
            <a:r>
              <a:rPr lang="en" sz="1100">
                <a:solidFill>
                  <a:schemeClr val="dk1"/>
                </a:solidFill>
                <a:latin typeface="Average"/>
                <a:ea typeface="Average"/>
                <a:cs typeface="Average"/>
                <a:sym typeface="Average"/>
              </a:rPr>
              <a:t>Regression Approach: Linear Regression</a:t>
            </a:r>
            <a:endParaRPr sz="1100">
              <a:solidFill>
                <a:schemeClr val="dk1"/>
              </a:solidFill>
              <a:latin typeface="Average"/>
              <a:ea typeface="Average"/>
              <a:cs typeface="Average"/>
              <a:sym typeface="Average"/>
            </a:endParaRPr>
          </a:p>
          <a:p>
            <a:pPr indent="-298450" lvl="0" marL="457200" rtl="0" algn="l">
              <a:lnSpc>
                <a:spcPct val="115000"/>
              </a:lnSpc>
              <a:spcBef>
                <a:spcPts val="0"/>
              </a:spcBef>
              <a:spcAft>
                <a:spcPts val="0"/>
              </a:spcAft>
              <a:buClr>
                <a:schemeClr val="dk1"/>
              </a:buClr>
              <a:buSzPts val="1100"/>
              <a:buFont typeface="Average"/>
              <a:buChar char="●"/>
            </a:pPr>
            <a:r>
              <a:rPr lang="en" sz="1100">
                <a:solidFill>
                  <a:schemeClr val="dk1"/>
                </a:solidFill>
                <a:latin typeface="Average"/>
                <a:ea typeface="Average"/>
                <a:cs typeface="Average"/>
                <a:sym typeface="Average"/>
              </a:rPr>
              <a:t>Ensemble Approach: Boosting (XGBoost, LightGBM)</a:t>
            </a:r>
            <a:endParaRPr sz="1100">
              <a:solidFill>
                <a:schemeClr val="dk1"/>
              </a:solidFill>
              <a:latin typeface="Average"/>
              <a:ea typeface="Average"/>
              <a:cs typeface="Average"/>
              <a:sym typeface="Average"/>
            </a:endParaRPr>
          </a:p>
          <a:p>
            <a:pPr indent="-298450" lvl="0" marL="457200" rtl="0" algn="l">
              <a:lnSpc>
                <a:spcPct val="115000"/>
              </a:lnSpc>
              <a:spcBef>
                <a:spcPts val="0"/>
              </a:spcBef>
              <a:spcAft>
                <a:spcPts val="0"/>
              </a:spcAft>
              <a:buClr>
                <a:schemeClr val="dk1"/>
              </a:buClr>
              <a:buSzPts val="1100"/>
              <a:buFont typeface="Average"/>
              <a:buChar char="●"/>
            </a:pPr>
            <a:r>
              <a:rPr lang="en" sz="1100">
                <a:solidFill>
                  <a:schemeClr val="dk1"/>
                </a:solidFill>
                <a:latin typeface="Average"/>
                <a:ea typeface="Average"/>
                <a:cs typeface="Average"/>
                <a:sym typeface="Average"/>
              </a:rPr>
              <a:t>Deep Learning Approach: LSTM</a:t>
            </a:r>
            <a:endParaRPr sz="1100">
              <a:solidFill>
                <a:schemeClr val="dk1"/>
              </a:solidFill>
              <a:latin typeface="Average"/>
              <a:ea typeface="Average"/>
              <a:cs typeface="Average"/>
              <a:sym typeface="Average"/>
            </a:endParaRPr>
          </a:p>
        </p:txBody>
      </p:sp>
      <p:sp>
        <p:nvSpPr>
          <p:cNvPr id="139" name="Google Shape;139;p21"/>
          <p:cNvSpPr txBox="1"/>
          <p:nvPr>
            <p:ph idx="1" type="body"/>
          </p:nvPr>
        </p:nvSpPr>
        <p:spPr>
          <a:xfrm>
            <a:off x="4579800" y="3604400"/>
            <a:ext cx="1965000" cy="1441200"/>
          </a:xfrm>
          <a:prstGeom prst="rect">
            <a:avLst/>
          </a:prstGeom>
        </p:spPr>
        <p:txBody>
          <a:bodyPr anchorCtr="0" anchor="t" bIns="91425" lIns="91425" spcFirstLastPara="1" rIns="91425" wrap="square" tIns="91425">
            <a:normAutofit fontScale="92500" lnSpcReduction="20000"/>
          </a:bodyPr>
          <a:lstStyle/>
          <a:p>
            <a:pPr indent="-293211" lvl="0" marL="457200" rtl="0" algn="l">
              <a:spcBef>
                <a:spcPts val="0"/>
              </a:spcBef>
              <a:spcAft>
                <a:spcPts val="0"/>
              </a:spcAft>
              <a:buClr>
                <a:schemeClr val="dk1"/>
              </a:buClr>
              <a:buSzPct val="100000"/>
              <a:buChar char="●"/>
            </a:pPr>
            <a:r>
              <a:rPr lang="en" sz="1100">
                <a:solidFill>
                  <a:schemeClr val="dk1"/>
                </a:solidFill>
              </a:rPr>
              <a:t>Decision Tree Approach: Decision Tree</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Ensemble Approach: Boosting (XGBoost, LightGBM)</a:t>
            </a:r>
            <a:endParaRPr sz="1100">
              <a:solidFill>
                <a:schemeClr val="dk1"/>
              </a:solidFill>
            </a:endParaRPr>
          </a:p>
          <a:p>
            <a:pPr indent="-293211" lvl="0" marL="457200" rtl="0" algn="l">
              <a:spcBef>
                <a:spcPts val="0"/>
              </a:spcBef>
              <a:spcAft>
                <a:spcPts val="0"/>
              </a:spcAft>
              <a:buClr>
                <a:schemeClr val="dk1"/>
              </a:buClr>
              <a:buSzPct val="100000"/>
              <a:buChar char="●"/>
            </a:pPr>
            <a:r>
              <a:rPr lang="en" sz="1100">
                <a:solidFill>
                  <a:schemeClr val="dk1"/>
                </a:solidFill>
              </a:rPr>
              <a:t>Deep Learning Approach: RNN</a:t>
            </a:r>
            <a:endParaRPr sz="1100">
              <a:solidFill>
                <a:schemeClr val="dk1"/>
              </a:solidFill>
            </a:endParaRPr>
          </a:p>
        </p:txBody>
      </p:sp>
      <p:sp>
        <p:nvSpPr>
          <p:cNvPr id="140" name="Google Shape;140;p21"/>
          <p:cNvSpPr txBox="1"/>
          <p:nvPr>
            <p:ph idx="1" type="body"/>
          </p:nvPr>
        </p:nvSpPr>
        <p:spPr>
          <a:xfrm>
            <a:off x="6389525" y="3604400"/>
            <a:ext cx="1965000" cy="14412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Char char="●"/>
            </a:pPr>
            <a:r>
              <a:rPr lang="en" sz="1100">
                <a:solidFill>
                  <a:schemeClr val="dk1"/>
                </a:solidFill>
              </a:rPr>
              <a:t>Deep Learning Approach: </a:t>
            </a:r>
            <a:r>
              <a:rPr lang="en" sz="1100">
                <a:solidFill>
                  <a:schemeClr val="dk1"/>
                </a:solidFill>
              </a:rPr>
              <a:t>LSTM</a:t>
            </a:r>
            <a:endParaRPr sz="1100">
              <a:solidFill>
                <a:schemeClr val="dk1"/>
              </a:solidFill>
            </a:endParaRPr>
          </a:p>
        </p:txBody>
      </p:sp>
      <p:sp>
        <p:nvSpPr>
          <p:cNvPr id="133" name="Google Shape;133;p21"/>
          <p:cNvSpPr txBox="1"/>
          <p:nvPr/>
        </p:nvSpPr>
        <p:spPr>
          <a:xfrm>
            <a:off x="1856916" y="3170361"/>
            <a:ext cx="1646700" cy="392100"/>
          </a:xfrm>
          <a:prstGeom prst="rect">
            <a:avLst/>
          </a:prstGeom>
          <a:noFill/>
          <a:ln cap="flat" cmpd="sng" w="19050">
            <a:solidFill>
              <a:srgbClr val="C9B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Didact Gothic"/>
                <a:ea typeface="Didact Gothic"/>
                <a:cs typeface="Didact Gothic"/>
                <a:sym typeface="Didact Gothic"/>
              </a:rPr>
              <a:t>Regression</a:t>
            </a:r>
            <a:endParaRPr>
              <a:solidFill>
                <a:srgbClr val="FFFFFF"/>
              </a:solidFill>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